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99" r:id="rId4"/>
    <p:sldId id="292" r:id="rId5"/>
    <p:sldId id="296" r:id="rId6"/>
    <p:sldId id="300" r:id="rId7"/>
    <p:sldId id="297" r:id="rId8"/>
    <p:sldId id="294" r:id="rId9"/>
    <p:sldId id="290" r:id="rId10"/>
    <p:sldId id="268" r:id="rId11"/>
    <p:sldId id="270" r:id="rId12"/>
    <p:sldId id="278" r:id="rId13"/>
    <p:sldId id="298" r:id="rId14"/>
    <p:sldId id="271" r:id="rId15"/>
    <p:sldId id="295" r:id="rId16"/>
  </p:sldIdLst>
  <p:sldSz cx="12192000" cy="6858000"/>
  <p:notesSz cx="6858000" cy="9144000"/>
  <p:defaultTextStyle>
    <a:defPPr>
      <a:defRPr lang="zh-CN"/>
    </a:defPPr>
    <a:lvl1pPr marL="0" lvl="0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1pPr>
    <a:lvl2pPr marL="457200" lvl="1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2pPr>
    <a:lvl3pPr marL="914400" lvl="2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3pPr>
    <a:lvl4pPr marL="1371600" lvl="3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4pPr>
    <a:lvl5pPr marL="1828800" lvl="4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5pPr>
    <a:lvl6pPr marL="2286000" lvl="5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6pPr>
    <a:lvl7pPr marL="2743200" lvl="6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7pPr>
    <a:lvl8pPr marL="3200400" lvl="7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8pPr>
    <a:lvl9pPr marL="3657600" lvl="8" indent="0" algn="l" defTabSz="914400" eaLnBrk="0" fontAlgn="base" latinLnBrk="0" hangingPunct="0">
      <a:spcBef>
        <a:spcPct val="0"/>
      </a:spcBef>
      <a:spcAft>
        <a:spcPct val="0"/>
      </a:spcAft>
      <a:buFont typeface="Arial" charset="0"/>
      <a:buNone/>
      <a:defRPr sz="1800" u="none" kern="1200" baseline="0">
        <a:solidFill>
          <a:schemeClr val="tx1"/>
        </a:solidFill>
        <a:latin typeface="Calibri" pitchFamily="2" charset="0"/>
        <a:ea typeface="宋体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6B8"/>
    <a:srgbClr val="335CA5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-360" y="-114"/>
      </p:cViewPr>
      <p:guideLst>
        <p:guide orient="horz" pos="2148"/>
        <p:guide pos="39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6E6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90000"/>
        </a:lnSpc>
        <a:spcBef>
          <a:spcPct val="0"/>
        </a:spcBef>
        <a:spcAft>
          <a:spcPct val="0"/>
        </a:spcAft>
        <a:buNone/>
        <a:defRPr sz="440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lvl="0" indent="-228600" algn="l" defTabSz="914400" eaLnBrk="0" fontAlgn="base" latinLnBrk="0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/>
            <a:fld id="{BB962C8B-B14F-4D97-AF65-F5344CB8AC3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6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等腰三角形 32"/>
          <p:cNvSpPr/>
          <p:nvPr/>
        </p:nvSpPr>
        <p:spPr>
          <a:xfrm>
            <a:off x="3734750" y="661168"/>
            <a:ext cx="4752000" cy="4320000"/>
          </a:xfrm>
          <a:prstGeom prst="triangl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4" name="文本框 552"/>
          <p:cNvSpPr txBox="1"/>
          <p:nvPr/>
        </p:nvSpPr>
        <p:spPr>
          <a:xfrm>
            <a:off x="4856577" y="3054464"/>
            <a:ext cx="2865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hangingPunct="1"/>
            <a:r>
              <a:rPr lang="en-US" altLang="zh-CN" sz="3200" b="1" dirty="0" smtClean="0">
                <a:solidFill>
                  <a:schemeClr val="accent4">
                    <a:lumMod val="50000"/>
                  </a:schemeClr>
                </a:solidFill>
                <a:latin typeface="华文细黑" pitchFamily="2" charset="-122"/>
                <a:ea typeface="华文细黑" pitchFamily="2" charset="-122"/>
              </a:rPr>
              <a:t>58</a:t>
            </a:r>
            <a:r>
              <a:rPr lang="zh-CN" altLang="en-US" sz="3200" b="1" dirty="0" smtClean="0">
                <a:solidFill>
                  <a:schemeClr val="accent4">
                    <a:lumMod val="50000"/>
                  </a:schemeClr>
                </a:solidFill>
                <a:latin typeface="华文细黑" pitchFamily="2" charset="-122"/>
                <a:ea typeface="华文细黑" pitchFamily="2" charset="-122"/>
              </a:rPr>
              <a:t>同城和赶集网这个“网恋”靠不靠谱？</a:t>
            </a:r>
            <a:endParaRPr lang="zh-CN" altLang="en-US" sz="3200" b="1" dirty="0">
              <a:solidFill>
                <a:schemeClr val="accent4">
                  <a:lumMod val="50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5103883" y="2639957"/>
            <a:ext cx="19842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4633917" y="4627000"/>
            <a:ext cx="29051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等腰三角形 36"/>
          <p:cNvSpPr/>
          <p:nvPr/>
        </p:nvSpPr>
        <p:spPr>
          <a:xfrm>
            <a:off x="5694599" y="1247906"/>
            <a:ext cx="802800" cy="804331"/>
          </a:xfrm>
          <a:prstGeom prst="triangl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00" b="1">
              <a:solidFill>
                <a:prstClr val="white"/>
              </a:solidFill>
            </a:endParaRPr>
          </a:p>
        </p:txBody>
      </p:sp>
      <p:sp>
        <p:nvSpPr>
          <p:cNvPr id="39" name="等腰三角形 38"/>
          <p:cNvSpPr/>
          <p:nvPr/>
        </p:nvSpPr>
        <p:spPr>
          <a:xfrm>
            <a:off x="3204489" y="3782888"/>
            <a:ext cx="1262104" cy="1088021"/>
          </a:xfrm>
          <a:prstGeom prst="triangl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等腰三角形 42"/>
          <p:cNvSpPr/>
          <p:nvPr/>
        </p:nvSpPr>
        <p:spPr>
          <a:xfrm>
            <a:off x="6676830" y="2404005"/>
            <a:ext cx="3853530" cy="3309457"/>
          </a:xfrm>
          <a:prstGeom prst="triangle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12"/>
          <p:cNvSpPr txBox="1"/>
          <p:nvPr/>
        </p:nvSpPr>
        <p:spPr>
          <a:xfrm>
            <a:off x="7383965" y="5084787"/>
            <a:ext cx="2617787" cy="424732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>
            <a:lvl1pPr marL="228600" lvl="0" indent="-228600" algn="l" defTabSz="91440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u="none" kern="1200" baseline="0">
                <a:solidFill>
                  <a:schemeClr val="tx1"/>
                </a:solidFill>
                <a:latin typeface="Calibri" pitchFamily="2" charset="0"/>
                <a:ea typeface="宋体" charset="-122"/>
              </a:defRPr>
            </a:lvl1pPr>
            <a:lvl2pPr marL="685800" lvl="1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8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8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ts val="500"/>
              </a:spcBef>
              <a:buNone/>
            </a:pPr>
            <a:r>
              <a:rPr lang="zh-CN" altLang="en-US" sz="1800" dirty="0" smtClean="0">
                <a:solidFill>
                  <a:schemeClr val="accent4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   </a:t>
            </a:r>
            <a:r>
              <a:rPr lang="zh-CN" altLang="en-US" sz="2400" dirty="0" smtClean="0">
                <a:solidFill>
                  <a:schemeClr val="accent4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梁</a:t>
            </a:r>
            <a:r>
              <a:rPr lang="zh-CN" altLang="en-US" sz="2400" dirty="0">
                <a:solidFill>
                  <a:schemeClr val="accent4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淑</a:t>
            </a:r>
            <a:r>
              <a:rPr lang="zh-CN" altLang="en-US" sz="2400" dirty="0" smtClean="0">
                <a:solidFill>
                  <a:schemeClr val="accent4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雅</a:t>
            </a:r>
            <a:r>
              <a:rPr lang="en-US" altLang="zh-CN" sz="2400" dirty="0" smtClean="0">
                <a:solidFill>
                  <a:schemeClr val="accent4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&amp;</a:t>
            </a:r>
            <a:r>
              <a:rPr lang="zh-CN" altLang="en-US" sz="2400" dirty="0" smtClean="0">
                <a:solidFill>
                  <a:schemeClr val="accent4">
                    <a:lumMod val="50000"/>
                  </a:schemeClr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王文杰</a:t>
            </a:r>
            <a:endParaRPr lang="en-US" altLang="zh-CN" sz="2400" dirty="0">
              <a:solidFill>
                <a:schemeClr val="accent4">
                  <a:lumMod val="50000"/>
                </a:schemeClr>
              </a:solidFill>
              <a:latin typeface="黑体" pitchFamily="49" charset="-122"/>
              <a:ea typeface="黑体" pitchFamily="49" charset="-122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05" y="414655"/>
            <a:ext cx="5942330" cy="6985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并购带来的挑战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9525" y="1461770"/>
            <a:ext cx="3529588" cy="3376554"/>
            <a:chOff x="525705" y="1461770"/>
            <a:chExt cx="3529588" cy="3376554"/>
          </a:xfrm>
        </p:grpSpPr>
        <p:sp>
          <p:nvSpPr>
            <p:cNvPr id="18" name="文本框 48"/>
            <p:cNvSpPr txBox="1"/>
            <p:nvPr/>
          </p:nvSpPr>
          <p:spPr>
            <a:xfrm>
              <a:off x="1330325" y="1461770"/>
              <a:ext cx="2164715" cy="412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介绍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定位</a:t>
              </a:r>
              <a:endParaRPr lang="en-US" altLang="zh-CN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文本框 48"/>
            <p:cNvSpPr txBox="1"/>
            <p:nvPr/>
          </p:nvSpPr>
          <p:spPr>
            <a:xfrm>
              <a:off x="1330325" y="1461770"/>
              <a:ext cx="2164715" cy="412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介绍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定位</a:t>
              </a:r>
              <a:endParaRPr lang="en-US" altLang="zh-CN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正五边形 24"/>
            <p:cNvSpPr/>
            <p:nvPr/>
          </p:nvSpPr>
          <p:spPr>
            <a:xfrm>
              <a:off x="525705" y="1476812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4387" y="2389253"/>
              <a:ext cx="269895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行业</a:t>
              </a: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面临反垄断的质疑</a:t>
              </a:r>
              <a:endParaRPr lang="zh-CN" altLang="en-US" dirty="0" smtClean="0"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888006" y="2340954"/>
            <a:ext cx="3529588" cy="3795271"/>
            <a:chOff x="3404186" y="2340954"/>
            <a:chExt cx="3529588" cy="3795271"/>
          </a:xfrm>
        </p:grpSpPr>
        <p:sp>
          <p:nvSpPr>
            <p:cNvPr id="26" name="正五边形 25"/>
            <p:cNvSpPr/>
            <p:nvPr/>
          </p:nvSpPr>
          <p:spPr>
            <a:xfrm rot="10800000">
              <a:off x="3404186" y="2774713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Freeform 49"/>
            <p:cNvSpPr>
              <a:spLocks noChangeAspect="1" noEditPoints="1"/>
            </p:cNvSpPr>
            <p:nvPr/>
          </p:nvSpPr>
          <p:spPr bwMode="auto">
            <a:xfrm>
              <a:off x="3566258" y="234095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96815" y="3229893"/>
              <a:ext cx="237449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hangingPunct="1">
                <a:lnSpc>
                  <a:spcPct val="150000"/>
                </a:lnSpc>
              </a:pP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业务</a:t>
              </a: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lvl="0" eaLnBrk="1" hangingPunct="1">
                <a:lnSpc>
                  <a:spcPct val="150000"/>
                </a:lnSpc>
              </a:pP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lvl="0" algn="ctr" eaLnBrk="1" hangingPunct="1">
                <a:lnSpc>
                  <a:spcPct val="150000"/>
                </a:lnSpc>
              </a:pP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同质化业务等诸多问题难以处理</a:t>
              </a:r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644781" y="2301625"/>
            <a:ext cx="3529588" cy="3795271"/>
            <a:chOff x="3404186" y="2340954"/>
            <a:chExt cx="3529588" cy="3795271"/>
          </a:xfrm>
        </p:grpSpPr>
        <p:sp>
          <p:nvSpPr>
            <p:cNvPr id="21" name="正五边形 20"/>
            <p:cNvSpPr/>
            <p:nvPr/>
          </p:nvSpPr>
          <p:spPr>
            <a:xfrm rot="10800000">
              <a:off x="3404186" y="2774713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Freeform 49"/>
            <p:cNvSpPr>
              <a:spLocks noChangeAspect="1" noEditPoints="1"/>
            </p:cNvSpPr>
            <p:nvPr/>
          </p:nvSpPr>
          <p:spPr bwMode="auto">
            <a:xfrm>
              <a:off x="3566258" y="234095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29677" y="3092245"/>
              <a:ext cx="2541629" cy="2169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hangingPunct="1">
                <a:lnSpc>
                  <a:spcPct val="150000"/>
                </a:lnSpc>
              </a:pP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企业文化</a:t>
              </a: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lvl="0" algn="ctr" eaLnBrk="1" hangingPunct="1">
                <a:lnSpc>
                  <a:spcPct val="150000"/>
                </a:lnSpc>
              </a:pP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lvl="0" algn="ctr" eaLnBrk="1" hangingPunct="1">
                <a:lnSpc>
                  <a:spcPct val="150000"/>
                </a:lnSpc>
              </a:pPr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调动员工合作热情，使新企业文化能得到员工的普遍认同和接受</a:t>
              </a:r>
              <a:endParaRPr lang="zh-CN" altLang="en-US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766300" y="1422441"/>
            <a:ext cx="3529588" cy="3847911"/>
            <a:chOff x="5766300" y="1422441"/>
            <a:chExt cx="3529588" cy="3847911"/>
          </a:xfrm>
        </p:grpSpPr>
        <p:grpSp>
          <p:nvGrpSpPr>
            <p:cNvPr id="14" name="组合 13"/>
            <p:cNvGrpSpPr/>
            <p:nvPr/>
          </p:nvGrpSpPr>
          <p:grpSpPr>
            <a:xfrm>
              <a:off x="5766300" y="1422441"/>
              <a:ext cx="3529588" cy="3376554"/>
              <a:chOff x="525705" y="1461770"/>
              <a:chExt cx="3529588" cy="3376554"/>
            </a:xfrm>
          </p:grpSpPr>
          <p:sp>
            <p:nvSpPr>
              <p:cNvPr id="15" name="文本框 48"/>
              <p:cNvSpPr txBox="1"/>
              <p:nvPr/>
            </p:nvSpPr>
            <p:spPr>
              <a:xfrm>
                <a:off x="1330325" y="1461770"/>
                <a:ext cx="2164715" cy="412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介绍</a:t>
                </a:r>
                <a:r>
                  <a:rPr lang="en-US" altLang="zh-CN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&amp;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定位</a:t>
                </a:r>
                <a:endParaRPr lang="en-US" altLang="zh-CN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6" name="文本框 48"/>
              <p:cNvSpPr txBox="1"/>
              <p:nvPr/>
            </p:nvSpPr>
            <p:spPr>
              <a:xfrm>
                <a:off x="1330325" y="1461770"/>
                <a:ext cx="2164715" cy="412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介绍</a:t>
                </a:r>
                <a:r>
                  <a:rPr lang="en-US" altLang="zh-CN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&amp;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定位</a:t>
                </a:r>
                <a:endParaRPr lang="en-US" altLang="zh-CN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7" name="正五边形 16"/>
              <p:cNvSpPr/>
              <p:nvPr/>
            </p:nvSpPr>
            <p:spPr>
              <a:xfrm>
                <a:off x="525705" y="1476812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14387" y="2227025"/>
                <a:ext cx="2698952" cy="2446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 eaLnBrk="1" hangingPunct="1">
                  <a:lnSpc>
                    <a:spcPct val="150000"/>
                  </a:lnSpc>
                </a:pPr>
                <a:r>
                  <a:rPr lang="zh-CN" altLang="en-US" dirty="0" smtClean="0">
                    <a:latin typeface="微软雅黑" pitchFamily="34" charset="-122"/>
                    <a:ea typeface="微软雅黑" pitchFamily="34" charset="-122"/>
                  </a:rPr>
                  <a:t>公司架构</a:t>
                </a:r>
                <a:endParaRPr lang="en-US" altLang="zh-CN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lvl="0" algn="ctr" eaLnBrk="1" hangingPunct="1">
                  <a:lnSpc>
                    <a:spcPct val="150000"/>
                  </a:lnSpc>
                </a:pPr>
                <a:endParaRPr lang="en-US" altLang="zh-CN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lvl="0" algn="ctr" eaLnBrk="1" hangingPunct="1">
                  <a:lnSpc>
                    <a:spcPct val="150000"/>
                  </a:lnSpc>
                </a:pPr>
                <a:r>
                  <a:rPr lang="zh-CN" altLang="en-US" dirty="0" smtClean="0">
                    <a:latin typeface="微软雅黑" pitchFamily="34" charset="-122"/>
                    <a:ea typeface="微软雅黑" pitchFamily="34" charset="-122"/>
                  </a:rPr>
                  <a:t>人员架构需要调整，一些岗位人员的调动、裁减或在所难免</a:t>
                </a:r>
                <a:endParaRPr lang="zh-CN" altLang="en-US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33" name="Freeform 49"/>
            <p:cNvSpPr>
              <a:spLocks noChangeAspect="1" noEditPoints="1"/>
            </p:cNvSpPr>
            <p:nvPr/>
          </p:nvSpPr>
          <p:spPr bwMode="auto">
            <a:xfrm>
              <a:off x="6068569" y="4489302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ea typeface="+mj-ea"/>
                <a:cs typeface="Calibri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04444" y="1173127"/>
            <a:ext cx="5347827" cy="352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 rot="10800000">
            <a:off x="2160045" y="388864"/>
            <a:ext cx="720620" cy="721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0800000">
            <a:off x="10444396" y="998892"/>
            <a:ext cx="4016695" cy="402225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0800000">
            <a:off x="5725841" y="-1291358"/>
            <a:ext cx="11856685" cy="1187310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10800000">
            <a:off x="-4945431" y="-2594795"/>
            <a:ext cx="7794673" cy="7805469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0800000">
            <a:off x="10288977" y="319334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0800000">
            <a:off x="-912550" y="4565883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10"/>
          <p:cNvSpPr txBox="1"/>
          <p:nvPr/>
        </p:nvSpPr>
        <p:spPr>
          <a:xfrm>
            <a:off x="2351299" y="2594610"/>
            <a:ext cx="7435215" cy="1323439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</a:rPr>
              <a:t>Part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4: 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0" algn="ctr"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对策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1905" y="414655"/>
            <a:ext cx="5942330" cy="6985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对策</a:t>
            </a:r>
            <a:endParaRPr lang="zh-CN" altLang="zh-CN" sz="24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9021" y="1461770"/>
            <a:ext cx="3529588" cy="3376554"/>
            <a:chOff x="525705" y="1461770"/>
            <a:chExt cx="3529588" cy="3376554"/>
          </a:xfrm>
        </p:grpSpPr>
        <p:sp>
          <p:nvSpPr>
            <p:cNvPr id="14" name="文本框 48"/>
            <p:cNvSpPr txBox="1"/>
            <p:nvPr/>
          </p:nvSpPr>
          <p:spPr>
            <a:xfrm>
              <a:off x="1330325" y="1461770"/>
              <a:ext cx="2164715" cy="412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介绍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定位</a:t>
              </a:r>
              <a:endParaRPr lang="en-US" altLang="zh-CN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正五边形 14"/>
            <p:cNvSpPr/>
            <p:nvPr/>
          </p:nvSpPr>
          <p:spPr>
            <a:xfrm>
              <a:off x="525705" y="1476812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06128" y="2949668"/>
              <a:ext cx="240400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有意识培养内部新的企业文化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917502" y="2340954"/>
            <a:ext cx="3529588" cy="3795271"/>
            <a:chOff x="3404186" y="2340954"/>
            <a:chExt cx="3529588" cy="3795271"/>
          </a:xfrm>
        </p:grpSpPr>
        <p:sp>
          <p:nvSpPr>
            <p:cNvPr id="18" name="正五边形 17"/>
            <p:cNvSpPr/>
            <p:nvPr/>
          </p:nvSpPr>
          <p:spPr>
            <a:xfrm rot="10800000">
              <a:off x="3404186" y="2774713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Freeform 49"/>
            <p:cNvSpPr>
              <a:spLocks noChangeAspect="1" noEditPoints="1"/>
            </p:cNvSpPr>
            <p:nvPr/>
          </p:nvSpPr>
          <p:spPr bwMode="auto">
            <a:xfrm>
              <a:off x="3566258" y="234095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96815" y="3834580"/>
              <a:ext cx="23744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加大力度培养企业的核心能力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5795789" y="1451937"/>
            <a:ext cx="3529588" cy="3739747"/>
            <a:chOff x="5795789" y="1451937"/>
            <a:chExt cx="3529588" cy="3739747"/>
          </a:xfrm>
        </p:grpSpPr>
        <p:grpSp>
          <p:nvGrpSpPr>
            <p:cNvPr id="21" name="组合 20"/>
            <p:cNvGrpSpPr/>
            <p:nvPr/>
          </p:nvGrpSpPr>
          <p:grpSpPr>
            <a:xfrm>
              <a:off x="5795789" y="1451937"/>
              <a:ext cx="3529588" cy="3376554"/>
              <a:chOff x="525705" y="1461770"/>
              <a:chExt cx="3529588" cy="3376554"/>
            </a:xfrm>
          </p:grpSpPr>
          <p:sp>
            <p:nvSpPr>
              <p:cNvPr id="22" name="文本框 48"/>
              <p:cNvSpPr txBox="1"/>
              <p:nvPr/>
            </p:nvSpPr>
            <p:spPr>
              <a:xfrm>
                <a:off x="1330325" y="1461770"/>
                <a:ext cx="2164715" cy="412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介绍</a:t>
                </a:r>
                <a:r>
                  <a:rPr lang="en-US" altLang="zh-CN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&amp;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定位</a:t>
                </a:r>
                <a:endParaRPr lang="en-US" altLang="zh-CN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3" name="正五边形 22"/>
              <p:cNvSpPr/>
              <p:nvPr/>
            </p:nvSpPr>
            <p:spPr>
              <a:xfrm>
                <a:off x="525705" y="1476812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958646" y="3038163"/>
                <a:ext cx="27284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完善企业管理制度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5" name="Freeform 49"/>
            <p:cNvSpPr>
              <a:spLocks noChangeAspect="1" noEditPoints="1"/>
            </p:cNvSpPr>
            <p:nvPr/>
          </p:nvSpPr>
          <p:spPr bwMode="auto">
            <a:xfrm>
              <a:off x="6078412" y="441063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674277" y="2301625"/>
            <a:ext cx="3529588" cy="3795271"/>
            <a:chOff x="8674277" y="2301625"/>
            <a:chExt cx="3529588" cy="3795271"/>
          </a:xfrm>
        </p:grpSpPr>
        <p:grpSp>
          <p:nvGrpSpPr>
            <p:cNvPr id="26" name="组合 25"/>
            <p:cNvGrpSpPr/>
            <p:nvPr/>
          </p:nvGrpSpPr>
          <p:grpSpPr>
            <a:xfrm>
              <a:off x="8674277" y="2301625"/>
              <a:ext cx="3529588" cy="3795271"/>
              <a:chOff x="3404186" y="2340954"/>
              <a:chExt cx="3529588" cy="3795271"/>
            </a:xfrm>
          </p:grpSpPr>
          <p:sp>
            <p:nvSpPr>
              <p:cNvPr id="27" name="正五边形 26"/>
              <p:cNvSpPr/>
              <p:nvPr/>
            </p:nvSpPr>
            <p:spPr>
              <a:xfrm rot="10800000">
                <a:off x="3404186" y="2774713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8" name="Freeform 49"/>
              <p:cNvSpPr>
                <a:spLocks noChangeAspect="1" noEditPoints="1"/>
              </p:cNvSpPr>
              <p:nvPr/>
            </p:nvSpPr>
            <p:spPr bwMode="auto">
              <a:xfrm>
                <a:off x="3566258" y="2340954"/>
                <a:ext cx="772160" cy="781050"/>
              </a:xfrm>
              <a:custGeom>
                <a:avLst/>
                <a:gdLst>
                  <a:gd name="T0" fmla="*/ 198 w 395"/>
                  <a:gd name="T1" fmla="*/ 396 h 396"/>
                  <a:gd name="T2" fmla="*/ 198 w 395"/>
                  <a:gd name="T3" fmla="*/ 1 h 396"/>
                  <a:gd name="T4" fmla="*/ 229 w 395"/>
                  <a:gd name="T5" fmla="*/ 21 h 396"/>
                  <a:gd name="T6" fmla="*/ 282 w 395"/>
                  <a:gd name="T7" fmla="*/ 87 h 396"/>
                  <a:gd name="T8" fmla="*/ 166 w 395"/>
                  <a:gd name="T9" fmla="*/ 21 h 396"/>
                  <a:gd name="T10" fmla="*/ 70 w 395"/>
                  <a:gd name="T11" fmla="*/ 72 h 396"/>
                  <a:gd name="T12" fmla="*/ 206 w 395"/>
                  <a:gd name="T13" fmla="*/ 25 h 396"/>
                  <a:gd name="T14" fmla="*/ 206 w 395"/>
                  <a:gd name="T15" fmla="*/ 97 h 396"/>
                  <a:gd name="T16" fmla="*/ 188 w 395"/>
                  <a:gd name="T17" fmla="*/ 26 h 396"/>
                  <a:gd name="T18" fmla="*/ 131 w 395"/>
                  <a:gd name="T19" fmla="*/ 90 h 396"/>
                  <a:gd name="T20" fmla="*/ 57 w 395"/>
                  <a:gd name="T21" fmla="*/ 86 h 396"/>
                  <a:gd name="T22" fmla="*/ 84 w 395"/>
                  <a:gd name="T23" fmla="*/ 189 h 396"/>
                  <a:gd name="T24" fmla="*/ 57 w 395"/>
                  <a:gd name="T25" fmla="*/ 86 h 396"/>
                  <a:gd name="T26" fmla="*/ 377 w 395"/>
                  <a:gd name="T27" fmla="*/ 189 h 396"/>
                  <a:gd name="T28" fmla="*/ 291 w 395"/>
                  <a:gd name="T29" fmla="*/ 103 h 396"/>
                  <a:gd name="T30" fmla="*/ 122 w 395"/>
                  <a:gd name="T31" fmla="*/ 107 h 396"/>
                  <a:gd name="T32" fmla="*/ 188 w 395"/>
                  <a:gd name="T33" fmla="*/ 189 h 396"/>
                  <a:gd name="T34" fmla="*/ 122 w 395"/>
                  <a:gd name="T35" fmla="*/ 107 h 396"/>
                  <a:gd name="T36" fmla="*/ 294 w 395"/>
                  <a:gd name="T37" fmla="*/ 189 h 396"/>
                  <a:gd name="T38" fmla="*/ 206 w 395"/>
                  <a:gd name="T39" fmla="*/ 114 h 396"/>
                  <a:gd name="T40" fmla="*/ 18 w 395"/>
                  <a:gd name="T41" fmla="*/ 207 h 396"/>
                  <a:gd name="T42" fmla="*/ 111 w 395"/>
                  <a:gd name="T43" fmla="*/ 305 h 396"/>
                  <a:gd name="T44" fmla="*/ 18 w 395"/>
                  <a:gd name="T45" fmla="*/ 207 h 396"/>
                  <a:gd name="T46" fmla="*/ 188 w 395"/>
                  <a:gd name="T47" fmla="*/ 207 h 396"/>
                  <a:gd name="T48" fmla="*/ 128 w 395"/>
                  <a:gd name="T49" fmla="*/ 301 h 396"/>
                  <a:gd name="T50" fmla="*/ 206 w 395"/>
                  <a:gd name="T51" fmla="*/ 207 h 396"/>
                  <a:gd name="T52" fmla="*/ 267 w 395"/>
                  <a:gd name="T53" fmla="*/ 302 h 396"/>
                  <a:gd name="T54" fmla="*/ 206 w 395"/>
                  <a:gd name="T55" fmla="*/ 207 h 396"/>
                  <a:gd name="T56" fmla="*/ 377 w 395"/>
                  <a:gd name="T57" fmla="*/ 207 h 396"/>
                  <a:gd name="T58" fmla="*/ 284 w 395"/>
                  <a:gd name="T59" fmla="*/ 306 h 396"/>
                  <a:gd name="T60" fmla="*/ 188 w 395"/>
                  <a:gd name="T61" fmla="*/ 312 h 396"/>
                  <a:gd name="T62" fmla="*/ 138 w 395"/>
                  <a:gd name="T63" fmla="*/ 317 h 396"/>
                  <a:gd name="T64" fmla="*/ 206 w 395"/>
                  <a:gd name="T65" fmla="*/ 312 h 396"/>
                  <a:gd name="T66" fmla="*/ 206 w 395"/>
                  <a:gd name="T67" fmla="*/ 372 h 396"/>
                  <a:gd name="T68" fmla="*/ 120 w 395"/>
                  <a:gd name="T69" fmla="*/ 321 h 396"/>
                  <a:gd name="T70" fmla="*/ 80 w 395"/>
                  <a:gd name="T71" fmla="*/ 335 h 396"/>
                  <a:gd name="T72" fmla="*/ 275 w 395"/>
                  <a:gd name="T73" fmla="*/ 322 h 396"/>
                  <a:gd name="T74" fmla="*/ 228 w 395"/>
                  <a:gd name="T75" fmla="*/ 37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95" h="396">
                    <a:moveTo>
                      <a:pt x="0" y="198"/>
                    </a:moveTo>
                    <a:cubicBezTo>
                      <a:pt x="0" y="307"/>
                      <a:pt x="88" y="396"/>
                      <a:pt x="198" y="396"/>
                    </a:cubicBezTo>
                    <a:cubicBezTo>
                      <a:pt x="308" y="396"/>
                      <a:pt x="395" y="307"/>
                      <a:pt x="395" y="198"/>
                    </a:cubicBezTo>
                    <a:cubicBezTo>
                      <a:pt x="395" y="90"/>
                      <a:pt x="308" y="1"/>
                      <a:pt x="198" y="1"/>
                    </a:cubicBezTo>
                    <a:cubicBezTo>
                      <a:pt x="88" y="0"/>
                      <a:pt x="0" y="89"/>
                      <a:pt x="0" y="198"/>
                    </a:cubicBezTo>
                    <a:close/>
                    <a:moveTo>
                      <a:pt x="229" y="21"/>
                    </a:moveTo>
                    <a:cubicBezTo>
                      <a:pt x="267" y="27"/>
                      <a:pt x="301" y="46"/>
                      <a:pt x="326" y="72"/>
                    </a:cubicBezTo>
                    <a:cubicBezTo>
                      <a:pt x="313" y="78"/>
                      <a:pt x="298" y="83"/>
                      <a:pt x="282" y="87"/>
                    </a:cubicBezTo>
                    <a:cubicBezTo>
                      <a:pt x="269" y="62"/>
                      <a:pt x="250" y="40"/>
                      <a:pt x="229" y="21"/>
                    </a:cubicBezTo>
                    <a:close/>
                    <a:moveTo>
                      <a:pt x="166" y="21"/>
                    </a:moveTo>
                    <a:cubicBezTo>
                      <a:pt x="145" y="40"/>
                      <a:pt x="127" y="62"/>
                      <a:pt x="113" y="86"/>
                    </a:cubicBezTo>
                    <a:cubicBezTo>
                      <a:pt x="97" y="83"/>
                      <a:pt x="83" y="78"/>
                      <a:pt x="70" y="72"/>
                    </a:cubicBezTo>
                    <a:cubicBezTo>
                      <a:pt x="95" y="46"/>
                      <a:pt x="129" y="28"/>
                      <a:pt x="166" y="21"/>
                    </a:cubicBezTo>
                    <a:close/>
                    <a:moveTo>
                      <a:pt x="206" y="25"/>
                    </a:moveTo>
                    <a:cubicBezTo>
                      <a:pt x="229" y="43"/>
                      <a:pt x="249" y="65"/>
                      <a:pt x="264" y="91"/>
                    </a:cubicBezTo>
                    <a:cubicBezTo>
                      <a:pt x="246" y="94"/>
                      <a:pt x="226" y="96"/>
                      <a:pt x="206" y="97"/>
                    </a:cubicBezTo>
                    <a:lnTo>
                      <a:pt x="206" y="25"/>
                    </a:lnTo>
                    <a:close/>
                    <a:moveTo>
                      <a:pt x="188" y="26"/>
                    </a:moveTo>
                    <a:lnTo>
                      <a:pt x="188" y="97"/>
                    </a:lnTo>
                    <a:cubicBezTo>
                      <a:pt x="168" y="96"/>
                      <a:pt x="149" y="94"/>
                      <a:pt x="131" y="90"/>
                    </a:cubicBezTo>
                    <a:cubicBezTo>
                      <a:pt x="146" y="66"/>
                      <a:pt x="165" y="44"/>
                      <a:pt x="188" y="26"/>
                    </a:cubicBezTo>
                    <a:close/>
                    <a:moveTo>
                      <a:pt x="57" y="86"/>
                    </a:moveTo>
                    <a:cubicBezTo>
                      <a:pt x="72" y="93"/>
                      <a:pt x="88" y="98"/>
                      <a:pt x="105" y="103"/>
                    </a:cubicBezTo>
                    <a:cubicBezTo>
                      <a:pt x="92" y="129"/>
                      <a:pt x="85" y="158"/>
                      <a:pt x="84" y="189"/>
                    </a:cubicBezTo>
                    <a:lnTo>
                      <a:pt x="18" y="189"/>
                    </a:lnTo>
                    <a:cubicBezTo>
                      <a:pt x="20" y="150"/>
                      <a:pt x="35" y="114"/>
                      <a:pt x="57" y="86"/>
                    </a:cubicBezTo>
                    <a:close/>
                    <a:moveTo>
                      <a:pt x="339" y="86"/>
                    </a:moveTo>
                    <a:cubicBezTo>
                      <a:pt x="361" y="115"/>
                      <a:pt x="375" y="150"/>
                      <a:pt x="377" y="189"/>
                    </a:cubicBezTo>
                    <a:lnTo>
                      <a:pt x="311" y="189"/>
                    </a:lnTo>
                    <a:cubicBezTo>
                      <a:pt x="310" y="158"/>
                      <a:pt x="303" y="129"/>
                      <a:pt x="291" y="103"/>
                    </a:cubicBezTo>
                    <a:cubicBezTo>
                      <a:pt x="308" y="99"/>
                      <a:pt x="324" y="93"/>
                      <a:pt x="339" y="86"/>
                    </a:cubicBezTo>
                    <a:close/>
                    <a:moveTo>
                      <a:pt x="122" y="107"/>
                    </a:moveTo>
                    <a:cubicBezTo>
                      <a:pt x="143" y="111"/>
                      <a:pt x="165" y="114"/>
                      <a:pt x="188" y="114"/>
                    </a:cubicBezTo>
                    <a:lnTo>
                      <a:pt x="188" y="189"/>
                    </a:lnTo>
                    <a:lnTo>
                      <a:pt x="102" y="189"/>
                    </a:lnTo>
                    <a:cubicBezTo>
                      <a:pt x="103" y="160"/>
                      <a:pt x="110" y="132"/>
                      <a:pt x="122" y="107"/>
                    </a:cubicBezTo>
                    <a:close/>
                    <a:moveTo>
                      <a:pt x="273" y="107"/>
                    </a:moveTo>
                    <a:cubicBezTo>
                      <a:pt x="285" y="132"/>
                      <a:pt x="293" y="160"/>
                      <a:pt x="294" y="189"/>
                    </a:cubicBezTo>
                    <a:lnTo>
                      <a:pt x="206" y="189"/>
                    </a:lnTo>
                    <a:lnTo>
                      <a:pt x="206" y="114"/>
                    </a:lnTo>
                    <a:cubicBezTo>
                      <a:pt x="229" y="114"/>
                      <a:pt x="252" y="111"/>
                      <a:pt x="273" y="107"/>
                    </a:cubicBezTo>
                    <a:close/>
                    <a:moveTo>
                      <a:pt x="18" y="207"/>
                    </a:moveTo>
                    <a:lnTo>
                      <a:pt x="84" y="207"/>
                    </a:lnTo>
                    <a:cubicBezTo>
                      <a:pt x="85" y="242"/>
                      <a:pt x="95" y="275"/>
                      <a:pt x="111" y="305"/>
                    </a:cubicBezTo>
                    <a:cubicBezTo>
                      <a:pt x="95" y="310"/>
                      <a:pt x="80" y="315"/>
                      <a:pt x="66" y="321"/>
                    </a:cubicBezTo>
                    <a:cubicBezTo>
                      <a:pt x="38" y="291"/>
                      <a:pt x="20" y="251"/>
                      <a:pt x="18" y="207"/>
                    </a:cubicBezTo>
                    <a:close/>
                    <a:moveTo>
                      <a:pt x="102" y="207"/>
                    </a:moveTo>
                    <a:lnTo>
                      <a:pt x="188" y="207"/>
                    </a:lnTo>
                    <a:lnTo>
                      <a:pt x="188" y="294"/>
                    </a:lnTo>
                    <a:cubicBezTo>
                      <a:pt x="167" y="295"/>
                      <a:pt x="147" y="297"/>
                      <a:pt x="128" y="301"/>
                    </a:cubicBezTo>
                    <a:cubicBezTo>
                      <a:pt x="112" y="273"/>
                      <a:pt x="103" y="241"/>
                      <a:pt x="102" y="207"/>
                    </a:cubicBezTo>
                    <a:close/>
                    <a:moveTo>
                      <a:pt x="206" y="207"/>
                    </a:moveTo>
                    <a:lnTo>
                      <a:pt x="294" y="207"/>
                    </a:lnTo>
                    <a:cubicBezTo>
                      <a:pt x="293" y="241"/>
                      <a:pt x="283" y="273"/>
                      <a:pt x="267" y="302"/>
                    </a:cubicBezTo>
                    <a:cubicBezTo>
                      <a:pt x="247" y="298"/>
                      <a:pt x="227" y="295"/>
                      <a:pt x="206" y="294"/>
                    </a:cubicBezTo>
                    <a:lnTo>
                      <a:pt x="206" y="207"/>
                    </a:lnTo>
                    <a:close/>
                    <a:moveTo>
                      <a:pt x="312" y="207"/>
                    </a:moveTo>
                    <a:lnTo>
                      <a:pt x="377" y="207"/>
                    </a:lnTo>
                    <a:cubicBezTo>
                      <a:pt x="375" y="252"/>
                      <a:pt x="357" y="292"/>
                      <a:pt x="328" y="323"/>
                    </a:cubicBezTo>
                    <a:cubicBezTo>
                      <a:pt x="314" y="316"/>
                      <a:pt x="300" y="311"/>
                      <a:pt x="284" y="306"/>
                    </a:cubicBezTo>
                    <a:cubicBezTo>
                      <a:pt x="301" y="276"/>
                      <a:pt x="310" y="242"/>
                      <a:pt x="312" y="207"/>
                    </a:cubicBezTo>
                    <a:close/>
                    <a:moveTo>
                      <a:pt x="188" y="312"/>
                    </a:moveTo>
                    <a:lnTo>
                      <a:pt x="188" y="370"/>
                    </a:lnTo>
                    <a:cubicBezTo>
                      <a:pt x="169" y="355"/>
                      <a:pt x="152" y="337"/>
                      <a:pt x="138" y="317"/>
                    </a:cubicBezTo>
                    <a:cubicBezTo>
                      <a:pt x="154" y="314"/>
                      <a:pt x="171" y="312"/>
                      <a:pt x="188" y="312"/>
                    </a:cubicBezTo>
                    <a:close/>
                    <a:moveTo>
                      <a:pt x="206" y="312"/>
                    </a:moveTo>
                    <a:cubicBezTo>
                      <a:pt x="223" y="313"/>
                      <a:pt x="241" y="315"/>
                      <a:pt x="257" y="318"/>
                    </a:cubicBezTo>
                    <a:cubicBezTo>
                      <a:pt x="243" y="338"/>
                      <a:pt x="226" y="356"/>
                      <a:pt x="206" y="372"/>
                    </a:cubicBezTo>
                    <a:lnTo>
                      <a:pt x="206" y="312"/>
                    </a:lnTo>
                    <a:close/>
                    <a:moveTo>
                      <a:pt x="120" y="321"/>
                    </a:moveTo>
                    <a:cubicBezTo>
                      <a:pt x="133" y="342"/>
                      <a:pt x="149" y="360"/>
                      <a:pt x="168" y="376"/>
                    </a:cubicBezTo>
                    <a:cubicBezTo>
                      <a:pt x="134" y="370"/>
                      <a:pt x="104" y="356"/>
                      <a:pt x="80" y="335"/>
                    </a:cubicBezTo>
                    <a:cubicBezTo>
                      <a:pt x="92" y="329"/>
                      <a:pt x="106" y="325"/>
                      <a:pt x="120" y="321"/>
                    </a:cubicBezTo>
                    <a:close/>
                    <a:moveTo>
                      <a:pt x="275" y="322"/>
                    </a:moveTo>
                    <a:cubicBezTo>
                      <a:pt x="289" y="326"/>
                      <a:pt x="302" y="331"/>
                      <a:pt x="314" y="336"/>
                    </a:cubicBezTo>
                    <a:cubicBezTo>
                      <a:pt x="290" y="356"/>
                      <a:pt x="261" y="370"/>
                      <a:pt x="228" y="376"/>
                    </a:cubicBezTo>
                    <a:cubicBezTo>
                      <a:pt x="246" y="360"/>
                      <a:pt x="262" y="342"/>
                      <a:pt x="275" y="322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ctr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900" dirty="0">
                  <a:latin typeface="微软雅黑" pitchFamily="34" charset="-122"/>
                  <a:ea typeface="微软雅黑" pitchFamily="34" charset="-122"/>
                  <a:cs typeface="Calibri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829677" y="3092245"/>
                <a:ext cx="254162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 eaLnBrk="1" hangingPunct="1">
                  <a:lnSpc>
                    <a:spcPct val="150000"/>
                  </a:lnSpc>
                </a:pPr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35" name="矩形 34"/>
            <p:cNvSpPr/>
            <p:nvPr/>
          </p:nvSpPr>
          <p:spPr>
            <a:xfrm>
              <a:off x="9259272" y="3981754"/>
              <a:ext cx="24929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合理调整组织人员架构</a:t>
              </a:r>
              <a:endParaRPr lang="zh-CN" altLang="en-US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8241775" y="4190618"/>
            <a:ext cx="3950225" cy="2667382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065790" y="2144521"/>
            <a:ext cx="6060421" cy="2568959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58"/>
          <p:cNvSpPr txBox="1"/>
          <p:nvPr/>
        </p:nvSpPr>
        <p:spPr>
          <a:xfrm>
            <a:off x="3507792" y="2644170"/>
            <a:ext cx="51764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9600" b="1" dirty="0" smtClean="0">
                <a:solidFill>
                  <a:schemeClr val="bg1"/>
                </a:solidFill>
              </a:rPr>
              <a:t>THANKS</a:t>
            </a:r>
            <a:endParaRPr lang="zh-CN" altLang="en-US" sz="9600" b="1" dirty="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600"/>
            <a:ext cx="3965465" cy="2667382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12"/>
          <p:cNvSpPr txBox="1"/>
          <p:nvPr/>
        </p:nvSpPr>
        <p:spPr>
          <a:xfrm>
            <a:off x="8876064" y="5346300"/>
            <a:ext cx="2712719" cy="42473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>
            <a:lvl1pPr marL="228600" lvl="0" indent="-228600" algn="l" defTabSz="91440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u="none" kern="1200" baseline="0">
                <a:solidFill>
                  <a:schemeClr val="tx1"/>
                </a:solidFill>
                <a:latin typeface="Calibri" pitchFamily="2" charset="0"/>
                <a:ea typeface="宋体" charset="-122"/>
              </a:defRPr>
            </a:lvl1pPr>
            <a:lvl2pPr marL="685800" lvl="1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8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8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l" eaLnBrk="1" hangingPunct="1">
              <a:spcBef>
                <a:spcPts val="500"/>
              </a:spcBef>
              <a:buNone/>
            </a:pPr>
            <a:r>
              <a:rPr lang="zh-CN" altLang="en-US" sz="24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梁淑雅 </a:t>
            </a:r>
            <a:r>
              <a:rPr lang="en-US" altLang="zh-CN" sz="24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&amp; </a:t>
            </a:r>
            <a:r>
              <a:rPr lang="zh-CN" altLang="en-US" sz="2400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sym typeface="Arial" charset="0"/>
              </a:rPr>
              <a:t>王文杰</a:t>
            </a:r>
            <a:endParaRPr lang="zh-CN" altLang="en-US" sz="2400" dirty="0">
              <a:solidFill>
                <a:schemeClr val="bg1"/>
              </a:solidFill>
              <a:latin typeface="黑体" pitchFamily="49" charset="-122"/>
              <a:ea typeface="黑体" pitchFamily="49" charset="-122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椭圆 53"/>
          <p:cNvSpPr/>
          <p:nvPr/>
        </p:nvSpPr>
        <p:spPr>
          <a:xfrm rot="10800000">
            <a:off x="9205885" y="2112242"/>
            <a:ext cx="5972230" cy="573635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 rot="10800000">
            <a:off x="2571525" y="388864"/>
            <a:ext cx="720620" cy="721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8" name="直接连接符 37"/>
          <p:cNvCxnSpPr>
            <a:stCxn id="46" idx="5"/>
            <a:endCxn id="37" idx="1"/>
          </p:cNvCxnSpPr>
          <p:nvPr/>
        </p:nvCxnSpPr>
        <p:spPr>
          <a:xfrm rot="16200000" flipH="1">
            <a:off x="2175305" y="3089593"/>
            <a:ext cx="1086842" cy="142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 rot="10800000">
            <a:off x="-912550" y="4565883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76"/>
          <p:cNvGrpSpPr/>
          <p:nvPr/>
        </p:nvGrpSpPr>
        <p:grpSpPr>
          <a:xfrm>
            <a:off x="411480" y="501650"/>
            <a:ext cx="2619375" cy="2479040"/>
            <a:chOff x="411480" y="501650"/>
            <a:chExt cx="2619375" cy="2479040"/>
          </a:xfrm>
        </p:grpSpPr>
        <p:sp>
          <p:nvSpPr>
            <p:cNvPr id="46" name="椭圆 45"/>
            <p:cNvSpPr/>
            <p:nvPr/>
          </p:nvSpPr>
          <p:spPr>
            <a:xfrm>
              <a:off x="411480" y="501650"/>
              <a:ext cx="2619375" cy="247904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文本框 13"/>
            <p:cNvSpPr txBox="1"/>
            <p:nvPr/>
          </p:nvSpPr>
          <p:spPr>
            <a:xfrm>
              <a:off x="817310" y="1394062"/>
              <a:ext cx="189489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hangingPunct="1"/>
              <a:r>
                <a:rPr lang="zh-CN" altLang="en-US" sz="2400" dirty="0" smtClean="0">
                  <a:latin typeface="华文细黑" pitchFamily="2" charset="-122"/>
                  <a:ea typeface="华文细黑" pitchFamily="2" charset="-122"/>
                </a:rPr>
                <a:t>公司介绍</a:t>
              </a:r>
              <a:endParaRPr lang="en-US" altLang="zh-CN" sz="2400" dirty="0" smtClean="0">
                <a:latin typeface="华文细黑" pitchFamily="2" charset="-122"/>
                <a:ea typeface="华文细黑" pitchFamily="2" charset="-122"/>
              </a:endParaRPr>
            </a:p>
            <a:p>
              <a:pPr algn="ctr" eaLnBrk="1" hangingPunct="1"/>
              <a:endParaRPr lang="zh-CN" altLang="en-US" sz="1600" dirty="0" smtClean="0">
                <a:latin typeface="微软雅黑" pitchFamily="2" charset="-122"/>
                <a:ea typeface="微软雅黑" pitchFamily="2" charset="-122"/>
              </a:endParaRPr>
            </a:p>
            <a:p>
              <a:pPr lvl="0" algn="ctr" eaLnBrk="1" hangingPunct="1"/>
              <a:endParaRPr lang="zh-CN" altLang="en-US" sz="1600" dirty="0">
                <a:solidFill>
                  <a:srgbClr val="404040"/>
                </a:solidFill>
                <a:latin typeface="华文细黑" pitchFamily="2" charset="-122"/>
                <a:ea typeface="华文细黑" pitchFamily="2" charset="-122"/>
              </a:endParaRPr>
            </a:p>
          </p:txBody>
        </p:sp>
      </p:grpSp>
      <p:sp>
        <p:nvSpPr>
          <p:cNvPr id="55" name="椭圆 54"/>
          <p:cNvSpPr/>
          <p:nvPr/>
        </p:nvSpPr>
        <p:spPr>
          <a:xfrm rot="10800000">
            <a:off x="10100084" y="-1150620"/>
            <a:ext cx="2335756" cy="230124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>
            <a:stCxn id="37" idx="6"/>
          </p:cNvCxnSpPr>
          <p:nvPr/>
        </p:nvCxnSpPr>
        <p:spPr>
          <a:xfrm flipV="1">
            <a:off x="4858163" y="3084163"/>
            <a:ext cx="1527139" cy="1422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78"/>
          <p:cNvGrpSpPr/>
          <p:nvPr/>
        </p:nvGrpSpPr>
        <p:grpSpPr>
          <a:xfrm>
            <a:off x="6408000" y="1680651"/>
            <a:ext cx="2537460" cy="2447290"/>
            <a:chOff x="5447105" y="1897628"/>
            <a:chExt cx="2537460" cy="2447290"/>
          </a:xfrm>
        </p:grpSpPr>
        <p:sp>
          <p:nvSpPr>
            <p:cNvPr id="65" name="椭圆 64"/>
            <p:cNvSpPr/>
            <p:nvPr/>
          </p:nvSpPr>
          <p:spPr>
            <a:xfrm>
              <a:off x="5447105" y="1897628"/>
              <a:ext cx="2537460" cy="244729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02" name="文本框 18"/>
            <p:cNvSpPr txBox="1"/>
            <p:nvPr/>
          </p:nvSpPr>
          <p:spPr>
            <a:xfrm>
              <a:off x="5714999" y="2774059"/>
              <a:ext cx="2111645" cy="701731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>
              <a:spAutoFit/>
            </a:bodyPr>
            <a:lstStyle>
              <a:lvl1pPr marL="228600" lvl="0" indent="-228600" algn="l" defTabSz="914400" eaLnBrk="0" fontAlgn="base" latinLnBrk="0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charset="0"/>
                <a:buChar char="•"/>
                <a:defRPr sz="2800" u="none" kern="1200" baseline="0">
                  <a:solidFill>
                    <a:schemeClr val="tx1"/>
                  </a:solidFill>
                  <a:latin typeface="Calibri" pitchFamily="2" charset="0"/>
                  <a:ea typeface="宋体" charset="-122"/>
                </a:defRPr>
              </a:lvl1pPr>
              <a:lvl2pPr marL="685800" lvl="1" indent="-228600" algn="l" defTabSz="914400" eaLnBrk="0" fontAlgn="base" latinLnBrk="0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2400" u="non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lvl="2" indent="-228600" algn="l" defTabSz="914400" eaLnBrk="0" fontAlgn="base" latinLnBrk="0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2000" u="non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lvl="3" indent="-228600" algn="l" defTabSz="914400" eaLnBrk="0" fontAlgn="base" latinLnBrk="0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800" u="non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lvl="4" indent="-228600" algn="l" defTabSz="914400" eaLnBrk="0" fontAlgn="base" latinLnBrk="0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800" u="non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 eaLnBrk="1" hangingPunct="1">
                <a:spcBef>
                  <a:spcPct val="0"/>
                </a:spcBef>
                <a:buNone/>
              </a:pPr>
              <a:r>
                <a:rPr lang="zh-CN" altLang="en-US" sz="2400" dirty="0" smtClean="0">
                  <a:latin typeface="微软雅黑" pitchFamily="34" charset="-122"/>
                  <a:ea typeface="微软雅黑" pitchFamily="34" charset="-122"/>
                </a:rPr>
                <a:t>机遇与挑战</a:t>
              </a:r>
              <a:endParaRPr lang="zh-CN" altLang="en-US" sz="2400" dirty="0" smtClean="0">
                <a:latin typeface="微软雅黑" pitchFamily="34" charset="-122"/>
                <a:ea typeface="微软雅黑" pitchFamily="34" charset="-122"/>
              </a:endParaRPr>
            </a:p>
            <a:p>
              <a:pPr marL="0" lvl="0" indent="0" algn="ctr" eaLnBrk="1" hangingPunct="1">
                <a:spcBef>
                  <a:spcPct val="0"/>
                </a:spcBef>
                <a:buNone/>
              </a:pPr>
              <a:endParaRPr lang="zh-CN" altLang="en-US" sz="2000" dirty="0">
                <a:solidFill>
                  <a:srgbClr val="404040"/>
                </a:solidFill>
                <a:latin typeface="华文细黑" pitchFamily="2" charset="-122"/>
                <a:ea typeface="华文细黑" pitchFamily="2" charset="-122"/>
              </a:endParaRPr>
            </a:p>
          </p:txBody>
        </p:sp>
      </p:grpSp>
      <p:grpSp>
        <p:nvGrpSpPr>
          <p:cNvPr id="4" name="组合 77"/>
          <p:cNvGrpSpPr/>
          <p:nvPr/>
        </p:nvGrpSpPr>
        <p:grpSpPr>
          <a:xfrm>
            <a:off x="2435390" y="3372033"/>
            <a:ext cx="2422773" cy="2270125"/>
            <a:chOff x="2435390" y="3372033"/>
            <a:chExt cx="2422773" cy="2270125"/>
          </a:xfrm>
        </p:grpSpPr>
        <p:sp>
          <p:nvSpPr>
            <p:cNvPr id="37" name="椭圆 36"/>
            <p:cNvSpPr/>
            <p:nvPr/>
          </p:nvSpPr>
          <p:spPr>
            <a:xfrm>
              <a:off x="2435390" y="3372033"/>
              <a:ext cx="2422773" cy="227012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文本框 13"/>
            <p:cNvSpPr txBox="1"/>
            <p:nvPr/>
          </p:nvSpPr>
          <p:spPr>
            <a:xfrm>
              <a:off x="2727702" y="3957481"/>
              <a:ext cx="179780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hangingPunct="1"/>
              <a:r>
                <a:rPr lang="zh-CN" altLang="en-US" sz="2400" dirty="0" smtClean="0">
                  <a:latin typeface="华文细黑" pitchFamily="2" charset="-122"/>
                  <a:ea typeface="华文细黑" pitchFamily="2" charset="-122"/>
                </a:rPr>
                <a:t>并购动机及效果</a:t>
              </a:r>
              <a:endParaRPr lang="en-US" altLang="zh-CN" sz="2400" dirty="0" smtClean="0">
                <a:latin typeface="华文细黑" pitchFamily="2" charset="-122"/>
                <a:ea typeface="华文细黑" pitchFamily="2" charset="-122"/>
              </a:endParaRPr>
            </a:p>
            <a:p>
              <a:pPr algn="ctr" eaLnBrk="1" hangingPunct="1"/>
              <a:endParaRPr lang="zh-CN" altLang="en-US" sz="1600" dirty="0" smtClean="0">
                <a:latin typeface="微软雅黑" pitchFamily="2" charset="-122"/>
                <a:ea typeface="微软雅黑" pitchFamily="2" charset="-122"/>
              </a:endParaRPr>
            </a:p>
            <a:p>
              <a:pPr lvl="0" algn="ctr" eaLnBrk="1" hangingPunct="1"/>
              <a:endParaRPr lang="zh-CN" altLang="en-US" sz="1600" dirty="0">
                <a:solidFill>
                  <a:srgbClr val="404040"/>
                </a:solidFill>
                <a:latin typeface="华文细黑" pitchFamily="2" charset="-122"/>
                <a:ea typeface="华文细黑" pitchFamily="2" charset="-122"/>
              </a:endParaRPr>
            </a:p>
          </p:txBody>
        </p:sp>
      </p:grpSp>
      <p:sp>
        <p:nvSpPr>
          <p:cNvPr id="76" name="文本框 10"/>
          <p:cNvSpPr txBox="1"/>
          <p:nvPr/>
        </p:nvSpPr>
        <p:spPr>
          <a:xfrm>
            <a:off x="5128913" y="461010"/>
            <a:ext cx="2292967" cy="707886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 rot="10800000">
            <a:off x="8927024" y="2836194"/>
            <a:ext cx="945396" cy="898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20"/>
          <p:cNvGrpSpPr/>
          <p:nvPr/>
        </p:nvGrpSpPr>
        <p:grpSpPr>
          <a:xfrm>
            <a:off x="9226786" y="3626980"/>
            <a:ext cx="2422773" cy="2270125"/>
            <a:chOff x="3272298" y="5433308"/>
            <a:chExt cx="2422773" cy="2270125"/>
          </a:xfrm>
        </p:grpSpPr>
        <p:sp>
          <p:nvSpPr>
            <p:cNvPr id="22" name="椭圆 21"/>
            <p:cNvSpPr/>
            <p:nvPr/>
          </p:nvSpPr>
          <p:spPr>
            <a:xfrm>
              <a:off x="3272298" y="5433308"/>
              <a:ext cx="2422773" cy="227012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13"/>
            <p:cNvSpPr txBox="1"/>
            <p:nvPr/>
          </p:nvSpPr>
          <p:spPr>
            <a:xfrm>
              <a:off x="3791471" y="6282226"/>
              <a:ext cx="144381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hangingPunct="1"/>
              <a:r>
                <a:rPr lang="zh-CN" altLang="en-US" sz="2400" dirty="0" smtClean="0">
                  <a:latin typeface="华文细黑" pitchFamily="2" charset="-122"/>
                  <a:ea typeface="华文细黑" pitchFamily="2" charset="-122"/>
                </a:rPr>
                <a:t>对策</a:t>
              </a:r>
              <a:endParaRPr lang="en-US" altLang="zh-CN" sz="2400" dirty="0" smtClean="0">
                <a:latin typeface="华文细黑" pitchFamily="2" charset="-122"/>
                <a:ea typeface="华文细黑" pitchFamily="2" charset="-122"/>
              </a:endParaRPr>
            </a:p>
            <a:p>
              <a:pPr algn="ctr" eaLnBrk="1" hangingPunct="1"/>
              <a:endParaRPr lang="zh-CN" altLang="en-US" sz="1600" dirty="0" smtClean="0">
                <a:latin typeface="微软雅黑" pitchFamily="2" charset="-122"/>
                <a:ea typeface="微软雅黑" pitchFamily="2" charset="-122"/>
              </a:endParaRPr>
            </a:p>
            <a:p>
              <a:pPr lvl="0" algn="ctr" eaLnBrk="1" hangingPunct="1"/>
              <a:endParaRPr lang="zh-CN" altLang="en-US" sz="1600" dirty="0">
                <a:solidFill>
                  <a:srgbClr val="404040"/>
                </a:solidFill>
                <a:latin typeface="华文细黑" pitchFamily="2" charset="-122"/>
                <a:ea typeface="华文细黑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 rot="10800000">
            <a:off x="2160045" y="388864"/>
            <a:ext cx="720620" cy="721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0800000">
            <a:off x="10444396" y="998892"/>
            <a:ext cx="4016695" cy="402225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0800000">
            <a:off x="5725841" y="-1291358"/>
            <a:ext cx="11856685" cy="1187310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10800000">
            <a:off x="-4945431" y="-2594795"/>
            <a:ext cx="7794673" cy="7805469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0800000">
            <a:off x="10288977" y="319334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0800000">
            <a:off x="-912550" y="4565883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10"/>
          <p:cNvSpPr txBox="1"/>
          <p:nvPr/>
        </p:nvSpPr>
        <p:spPr>
          <a:xfrm>
            <a:off x="2351299" y="2594610"/>
            <a:ext cx="7435215" cy="1323439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</a:rPr>
              <a:t>Part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1: 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0" algn="ctr"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公司介绍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 rot="10800000" flipH="1">
            <a:off x="-20836" y="0"/>
            <a:ext cx="4869744" cy="6858000"/>
          </a:xfrm>
          <a:prstGeom prst="rtTriangle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5"/>
          <p:cNvGrpSpPr/>
          <p:nvPr/>
        </p:nvGrpSpPr>
        <p:grpSpPr>
          <a:xfrm>
            <a:off x="-441" y="0"/>
            <a:ext cx="4901397" cy="6858002"/>
            <a:chOff x="0" y="0"/>
            <a:chExt cx="2502741" cy="3501818"/>
          </a:xfrm>
          <a:solidFill>
            <a:schemeClr val="accent1">
              <a:alpha val="60000"/>
            </a:schemeClr>
          </a:solidFill>
        </p:grpSpPr>
        <p:sp>
          <p:nvSpPr>
            <p:cNvPr id="7" name="直角三角形 6"/>
            <p:cNvSpPr/>
            <p:nvPr/>
          </p:nvSpPr>
          <p:spPr>
            <a:xfrm rot="5400000">
              <a:off x="0" y="0"/>
              <a:ext cx="1018572" cy="101857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直角三角形 7"/>
            <p:cNvSpPr/>
            <p:nvPr/>
          </p:nvSpPr>
          <p:spPr>
            <a:xfrm rot="5400000">
              <a:off x="1251371" y="-232798"/>
              <a:ext cx="1018572" cy="1484168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rot="10800000">
              <a:off x="1" y="1024360"/>
              <a:ext cx="1018572" cy="101857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直角三角形 9"/>
            <p:cNvSpPr/>
            <p:nvPr/>
          </p:nvSpPr>
          <p:spPr>
            <a:xfrm rot="5400000">
              <a:off x="-220157" y="2263089"/>
              <a:ext cx="1458886" cy="101857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11"/>
          <p:cNvGrpSpPr/>
          <p:nvPr/>
        </p:nvGrpSpPr>
        <p:grpSpPr>
          <a:xfrm>
            <a:off x="740896" y="1868856"/>
            <a:ext cx="2952508" cy="1476389"/>
            <a:chOff x="883434" y="2607505"/>
            <a:chExt cx="2952508" cy="1476389"/>
          </a:xfrm>
        </p:grpSpPr>
        <p:sp>
          <p:nvSpPr>
            <p:cNvPr id="13" name="矩形 12"/>
            <p:cNvSpPr/>
            <p:nvPr/>
          </p:nvSpPr>
          <p:spPr>
            <a:xfrm>
              <a:off x="883434" y="2607505"/>
              <a:ext cx="2952508" cy="1476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4" name="文本框 19"/>
            <p:cNvSpPr txBox="1"/>
            <p:nvPr/>
          </p:nvSpPr>
          <p:spPr>
            <a:xfrm>
              <a:off x="1676975" y="2971418"/>
              <a:ext cx="1832553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3200" b="1" dirty="0" smtClean="0"/>
                <a:t>公司介绍</a:t>
              </a:r>
              <a:endParaRPr lang="zh-CN" sz="3200" b="1" dirty="0"/>
            </a:p>
            <a:p>
              <a:pPr algn="ctr"/>
              <a:endParaRPr lang="en-US" altLang="zh-CN" sz="3200" b="1" dirty="0"/>
            </a:p>
          </p:txBody>
        </p:sp>
      </p:grpSp>
      <p:sp>
        <p:nvSpPr>
          <p:cNvPr id="16" name="文本框 12"/>
          <p:cNvSpPr txBox="1"/>
          <p:nvPr/>
        </p:nvSpPr>
        <p:spPr>
          <a:xfrm>
            <a:off x="8451707" y="1150379"/>
            <a:ext cx="2993013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dirty="0" smtClean="0"/>
              <a:t>赶集网定位在更专业的分类信息网，不断优化用户体验，以为广大网民提供“实时、海量、有效”的信息为己任</a:t>
            </a:r>
            <a:endParaRPr lang="zh-CN" altLang="en-US" sz="2400" noProof="0" dirty="0">
              <a:ln>
                <a:noFill/>
              </a:ln>
              <a:solidFill>
                <a:schemeClr val="dk1"/>
              </a:solidFill>
              <a:uLnTx/>
              <a:uFillTx/>
            </a:endParaRPr>
          </a:p>
        </p:txBody>
      </p:sp>
      <p:sp>
        <p:nvSpPr>
          <p:cNvPr id="19" name="文本框 48"/>
          <p:cNvSpPr txBox="1"/>
          <p:nvPr/>
        </p:nvSpPr>
        <p:spPr>
          <a:xfrm>
            <a:off x="1330325" y="1461770"/>
            <a:ext cx="2164715" cy="412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概念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 </a:t>
            </a:r>
            <a:r>
              <a:rPr lang="en-US" altLang="zh-CN" sz="2000" b="1" dirty="0">
                <a:solidFill>
                  <a:schemeClr val="bg1"/>
                </a:solidFill>
              </a:rPr>
              <a:t>&amp; 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特点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915268" y="1308613"/>
            <a:ext cx="27981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58</a:t>
            </a:r>
            <a:r>
              <a:rPr lang="zh-CN" altLang="en-US" sz="2400" dirty="0" smtClean="0"/>
              <a:t>同城作为中国最大的分类信息网站，本地化、自主且免费、真实高效是</a:t>
            </a:r>
            <a:r>
              <a:rPr lang="en-US" altLang="zh-CN" sz="2400" dirty="0" smtClean="0"/>
              <a:t>58</a:t>
            </a:r>
            <a:r>
              <a:rPr lang="zh-CN" altLang="en-US" sz="2400" dirty="0" smtClean="0"/>
              <a:t>同城网的三大特色</a:t>
            </a:r>
            <a:endParaRPr lang="zh-CN" alt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52252" y="4059493"/>
            <a:ext cx="7772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 rot="10800000">
            <a:off x="2160045" y="388864"/>
            <a:ext cx="720620" cy="721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0800000">
            <a:off x="10444396" y="998892"/>
            <a:ext cx="4016695" cy="402225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0800000">
            <a:off x="5725841" y="-1291358"/>
            <a:ext cx="11856685" cy="1187310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10800000">
            <a:off x="-4945431" y="-2594795"/>
            <a:ext cx="7794673" cy="7805469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0800000">
            <a:off x="10288977" y="319334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0800000">
            <a:off x="-912550" y="4565883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10"/>
          <p:cNvSpPr txBox="1"/>
          <p:nvPr/>
        </p:nvSpPr>
        <p:spPr>
          <a:xfrm>
            <a:off x="2351299" y="2594610"/>
            <a:ext cx="7435215" cy="1323439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</a:rPr>
              <a:t>Part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2: 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0" algn="ctr"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并购动机及效果</a:t>
            </a:r>
            <a:endParaRPr lang="en-US" altLang="zh-CN" sz="4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1905" y="414655"/>
            <a:ext cx="5942330" cy="6985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并购动机</a:t>
            </a:r>
            <a:endParaRPr lang="zh-CN" altLang="zh-CN" sz="24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12"/>
          <p:cNvGrpSpPr/>
          <p:nvPr/>
        </p:nvGrpSpPr>
        <p:grpSpPr>
          <a:xfrm>
            <a:off x="1336845" y="1461770"/>
            <a:ext cx="3529588" cy="3376554"/>
            <a:chOff x="525705" y="1461770"/>
            <a:chExt cx="3529588" cy="3376554"/>
          </a:xfrm>
        </p:grpSpPr>
        <p:sp>
          <p:nvSpPr>
            <p:cNvPr id="14" name="文本框 48"/>
            <p:cNvSpPr txBox="1"/>
            <p:nvPr/>
          </p:nvSpPr>
          <p:spPr>
            <a:xfrm>
              <a:off x="1330325" y="1461770"/>
              <a:ext cx="2164715" cy="412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介绍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定位</a:t>
              </a:r>
              <a:endParaRPr lang="en-US" altLang="zh-CN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正五边形 14"/>
            <p:cNvSpPr/>
            <p:nvPr/>
          </p:nvSpPr>
          <p:spPr>
            <a:xfrm>
              <a:off x="525705" y="1476812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06128" y="2949668"/>
              <a:ext cx="240400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扩大平台优势，形式市场新格局</a:t>
              </a:r>
              <a:endPara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" name="组合 16"/>
          <p:cNvGrpSpPr/>
          <p:nvPr/>
        </p:nvGrpSpPr>
        <p:grpSpPr>
          <a:xfrm>
            <a:off x="4215326" y="2340954"/>
            <a:ext cx="3529588" cy="3795271"/>
            <a:chOff x="3404186" y="2340954"/>
            <a:chExt cx="3529588" cy="3795271"/>
          </a:xfrm>
        </p:grpSpPr>
        <p:sp>
          <p:nvSpPr>
            <p:cNvPr id="18" name="正五边形 17"/>
            <p:cNvSpPr/>
            <p:nvPr/>
          </p:nvSpPr>
          <p:spPr>
            <a:xfrm rot="10800000">
              <a:off x="3404186" y="2774713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Freeform 49"/>
            <p:cNvSpPr>
              <a:spLocks noChangeAspect="1" noEditPoints="1"/>
            </p:cNvSpPr>
            <p:nvPr/>
          </p:nvSpPr>
          <p:spPr bwMode="auto">
            <a:xfrm>
              <a:off x="3566258" y="234095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96815" y="3834580"/>
              <a:ext cx="237449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消除恶意竞争，增加盈利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" name="组合 20"/>
          <p:cNvGrpSpPr/>
          <p:nvPr/>
        </p:nvGrpSpPr>
        <p:grpSpPr>
          <a:xfrm>
            <a:off x="7093613" y="1451937"/>
            <a:ext cx="3529588" cy="3739747"/>
            <a:chOff x="7093613" y="1451937"/>
            <a:chExt cx="3529588" cy="3739747"/>
          </a:xfrm>
        </p:grpSpPr>
        <p:grpSp>
          <p:nvGrpSpPr>
            <p:cNvPr id="5" name="组合 20"/>
            <p:cNvGrpSpPr/>
            <p:nvPr/>
          </p:nvGrpSpPr>
          <p:grpSpPr>
            <a:xfrm>
              <a:off x="7093613" y="1451937"/>
              <a:ext cx="3529588" cy="3376554"/>
              <a:chOff x="525705" y="1461770"/>
              <a:chExt cx="3529588" cy="3376554"/>
            </a:xfrm>
          </p:grpSpPr>
          <p:sp>
            <p:nvSpPr>
              <p:cNvPr id="22" name="文本框 48"/>
              <p:cNvSpPr txBox="1"/>
              <p:nvPr/>
            </p:nvSpPr>
            <p:spPr>
              <a:xfrm>
                <a:off x="1330325" y="1461770"/>
                <a:ext cx="2164715" cy="412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介绍</a:t>
                </a:r>
                <a:r>
                  <a:rPr lang="en-US" altLang="zh-CN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&amp;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定位</a:t>
                </a:r>
                <a:endParaRPr lang="en-US" altLang="zh-CN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3" name="正五边形 22"/>
              <p:cNvSpPr/>
              <p:nvPr/>
            </p:nvSpPr>
            <p:spPr>
              <a:xfrm>
                <a:off x="525705" y="1476812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958646" y="3038163"/>
                <a:ext cx="27284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资源优势互补，开拓新业务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5" name="Freeform 49"/>
            <p:cNvSpPr>
              <a:spLocks noChangeAspect="1" noEditPoints="1"/>
            </p:cNvSpPr>
            <p:nvPr/>
          </p:nvSpPr>
          <p:spPr bwMode="auto">
            <a:xfrm>
              <a:off x="7376236" y="441063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1905" y="414655"/>
            <a:ext cx="5942330" cy="6985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并购效果</a:t>
            </a:r>
            <a:endParaRPr lang="zh-CN" altLang="zh-CN" sz="24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12"/>
          <p:cNvGrpSpPr/>
          <p:nvPr/>
        </p:nvGrpSpPr>
        <p:grpSpPr>
          <a:xfrm>
            <a:off x="39021" y="1461770"/>
            <a:ext cx="3529588" cy="3376554"/>
            <a:chOff x="525705" y="1461770"/>
            <a:chExt cx="3529588" cy="3376554"/>
          </a:xfrm>
        </p:grpSpPr>
        <p:sp>
          <p:nvSpPr>
            <p:cNvPr id="14" name="文本框 48"/>
            <p:cNvSpPr txBox="1"/>
            <p:nvPr/>
          </p:nvSpPr>
          <p:spPr>
            <a:xfrm>
              <a:off x="1330325" y="1461770"/>
              <a:ext cx="2164715" cy="412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介绍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定位</a:t>
              </a:r>
              <a:endParaRPr lang="en-US" altLang="zh-CN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正五边形 14"/>
            <p:cNvSpPr/>
            <p:nvPr/>
          </p:nvSpPr>
          <p:spPr>
            <a:xfrm>
              <a:off x="525705" y="1476812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06128" y="2713700"/>
              <a:ext cx="240400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新公司的市值超过</a:t>
              </a:r>
              <a:r>
                <a:rPr lang="en-US" altLang="zh-CN" sz="2000" dirty="0" smtClean="0">
                  <a:latin typeface="微软雅黑" pitchFamily="34" charset="-122"/>
                  <a:ea typeface="微软雅黑" pitchFamily="34" charset="-122"/>
                </a:rPr>
                <a:t>100</a:t>
              </a:r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亿美元，进入美股市场中国互联网公司前五的序列</a:t>
              </a:r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" name="组合 16"/>
          <p:cNvGrpSpPr/>
          <p:nvPr/>
        </p:nvGrpSpPr>
        <p:grpSpPr>
          <a:xfrm>
            <a:off x="2917502" y="2340954"/>
            <a:ext cx="3529588" cy="3795271"/>
            <a:chOff x="3404186" y="2340954"/>
            <a:chExt cx="3529588" cy="3795271"/>
          </a:xfrm>
        </p:grpSpPr>
        <p:sp>
          <p:nvSpPr>
            <p:cNvPr id="18" name="正五边形 17"/>
            <p:cNvSpPr/>
            <p:nvPr/>
          </p:nvSpPr>
          <p:spPr>
            <a:xfrm rot="10800000">
              <a:off x="3404186" y="2774713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Freeform 49"/>
            <p:cNvSpPr>
              <a:spLocks noChangeAspect="1" noEditPoints="1"/>
            </p:cNvSpPr>
            <p:nvPr/>
          </p:nvSpPr>
          <p:spPr bwMode="auto">
            <a:xfrm>
              <a:off x="3566258" y="234095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96815" y="3687100"/>
              <a:ext cx="237449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两家公司保持双方品牌独立性，网站及团队均继续保持独立发展与运营。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795789" y="1451937"/>
            <a:ext cx="3529588" cy="3739747"/>
            <a:chOff x="5795789" y="1451937"/>
            <a:chExt cx="3529588" cy="3739747"/>
          </a:xfrm>
        </p:grpSpPr>
        <p:grpSp>
          <p:nvGrpSpPr>
            <p:cNvPr id="17" name="组合 16"/>
            <p:cNvGrpSpPr/>
            <p:nvPr/>
          </p:nvGrpSpPr>
          <p:grpSpPr>
            <a:xfrm>
              <a:off x="5795789" y="1451937"/>
              <a:ext cx="3529588" cy="3376554"/>
              <a:chOff x="525705" y="1461770"/>
              <a:chExt cx="3529588" cy="3376554"/>
            </a:xfrm>
          </p:grpSpPr>
          <p:sp>
            <p:nvSpPr>
              <p:cNvPr id="21" name="文本框 48"/>
              <p:cNvSpPr txBox="1"/>
              <p:nvPr/>
            </p:nvSpPr>
            <p:spPr>
              <a:xfrm>
                <a:off x="1330325" y="1461770"/>
                <a:ext cx="2164715" cy="412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介绍</a:t>
                </a:r>
                <a:r>
                  <a:rPr lang="en-US" altLang="zh-CN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&amp;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定位</a:t>
                </a:r>
                <a:endParaRPr lang="en-US" altLang="zh-CN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6" name="正五边形 25"/>
              <p:cNvSpPr/>
              <p:nvPr/>
            </p:nvSpPr>
            <p:spPr>
              <a:xfrm>
                <a:off x="525705" y="1476812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914402" y="2536731"/>
                <a:ext cx="2728436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dirty="0" smtClean="0">
                    <a:latin typeface="微软雅黑" pitchFamily="34" charset="-122"/>
                    <a:ea typeface="微软雅黑" pitchFamily="34" charset="-122"/>
                  </a:rPr>
                  <a:t>58</a:t>
                </a:r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同城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稳固市场地位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有利于发展新业务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股票大涨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8" name="Freeform 49"/>
            <p:cNvSpPr>
              <a:spLocks noChangeAspect="1" noEditPoints="1"/>
            </p:cNvSpPr>
            <p:nvPr/>
          </p:nvSpPr>
          <p:spPr bwMode="auto">
            <a:xfrm>
              <a:off x="6078412" y="441063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8674277" y="2301625"/>
            <a:ext cx="3529588" cy="3795271"/>
            <a:chOff x="8674277" y="2301625"/>
            <a:chExt cx="3529588" cy="3795271"/>
          </a:xfrm>
        </p:grpSpPr>
        <p:grpSp>
          <p:nvGrpSpPr>
            <p:cNvPr id="29" name="组合 28"/>
            <p:cNvGrpSpPr/>
            <p:nvPr/>
          </p:nvGrpSpPr>
          <p:grpSpPr>
            <a:xfrm>
              <a:off x="8674277" y="2301625"/>
              <a:ext cx="3529588" cy="3795271"/>
              <a:chOff x="3404186" y="2340954"/>
              <a:chExt cx="3529588" cy="3795271"/>
            </a:xfrm>
          </p:grpSpPr>
          <p:sp>
            <p:nvSpPr>
              <p:cNvPr id="30" name="正五边形 29"/>
              <p:cNvSpPr/>
              <p:nvPr/>
            </p:nvSpPr>
            <p:spPr>
              <a:xfrm rot="10800000">
                <a:off x="3404186" y="2774713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31" name="Freeform 49"/>
              <p:cNvSpPr>
                <a:spLocks noChangeAspect="1" noEditPoints="1"/>
              </p:cNvSpPr>
              <p:nvPr/>
            </p:nvSpPr>
            <p:spPr bwMode="auto">
              <a:xfrm>
                <a:off x="3566258" y="2340954"/>
                <a:ext cx="772160" cy="781050"/>
              </a:xfrm>
              <a:custGeom>
                <a:avLst/>
                <a:gdLst>
                  <a:gd name="T0" fmla="*/ 198 w 395"/>
                  <a:gd name="T1" fmla="*/ 396 h 396"/>
                  <a:gd name="T2" fmla="*/ 198 w 395"/>
                  <a:gd name="T3" fmla="*/ 1 h 396"/>
                  <a:gd name="T4" fmla="*/ 229 w 395"/>
                  <a:gd name="T5" fmla="*/ 21 h 396"/>
                  <a:gd name="T6" fmla="*/ 282 w 395"/>
                  <a:gd name="T7" fmla="*/ 87 h 396"/>
                  <a:gd name="T8" fmla="*/ 166 w 395"/>
                  <a:gd name="T9" fmla="*/ 21 h 396"/>
                  <a:gd name="T10" fmla="*/ 70 w 395"/>
                  <a:gd name="T11" fmla="*/ 72 h 396"/>
                  <a:gd name="T12" fmla="*/ 206 w 395"/>
                  <a:gd name="T13" fmla="*/ 25 h 396"/>
                  <a:gd name="T14" fmla="*/ 206 w 395"/>
                  <a:gd name="T15" fmla="*/ 97 h 396"/>
                  <a:gd name="T16" fmla="*/ 188 w 395"/>
                  <a:gd name="T17" fmla="*/ 26 h 396"/>
                  <a:gd name="T18" fmla="*/ 131 w 395"/>
                  <a:gd name="T19" fmla="*/ 90 h 396"/>
                  <a:gd name="T20" fmla="*/ 57 w 395"/>
                  <a:gd name="T21" fmla="*/ 86 h 396"/>
                  <a:gd name="T22" fmla="*/ 84 w 395"/>
                  <a:gd name="T23" fmla="*/ 189 h 396"/>
                  <a:gd name="T24" fmla="*/ 57 w 395"/>
                  <a:gd name="T25" fmla="*/ 86 h 396"/>
                  <a:gd name="T26" fmla="*/ 377 w 395"/>
                  <a:gd name="T27" fmla="*/ 189 h 396"/>
                  <a:gd name="T28" fmla="*/ 291 w 395"/>
                  <a:gd name="T29" fmla="*/ 103 h 396"/>
                  <a:gd name="T30" fmla="*/ 122 w 395"/>
                  <a:gd name="T31" fmla="*/ 107 h 396"/>
                  <a:gd name="T32" fmla="*/ 188 w 395"/>
                  <a:gd name="T33" fmla="*/ 189 h 396"/>
                  <a:gd name="T34" fmla="*/ 122 w 395"/>
                  <a:gd name="T35" fmla="*/ 107 h 396"/>
                  <a:gd name="T36" fmla="*/ 294 w 395"/>
                  <a:gd name="T37" fmla="*/ 189 h 396"/>
                  <a:gd name="T38" fmla="*/ 206 w 395"/>
                  <a:gd name="T39" fmla="*/ 114 h 396"/>
                  <a:gd name="T40" fmla="*/ 18 w 395"/>
                  <a:gd name="T41" fmla="*/ 207 h 396"/>
                  <a:gd name="T42" fmla="*/ 111 w 395"/>
                  <a:gd name="T43" fmla="*/ 305 h 396"/>
                  <a:gd name="T44" fmla="*/ 18 w 395"/>
                  <a:gd name="T45" fmla="*/ 207 h 396"/>
                  <a:gd name="T46" fmla="*/ 188 w 395"/>
                  <a:gd name="T47" fmla="*/ 207 h 396"/>
                  <a:gd name="T48" fmla="*/ 128 w 395"/>
                  <a:gd name="T49" fmla="*/ 301 h 396"/>
                  <a:gd name="T50" fmla="*/ 206 w 395"/>
                  <a:gd name="T51" fmla="*/ 207 h 396"/>
                  <a:gd name="T52" fmla="*/ 267 w 395"/>
                  <a:gd name="T53" fmla="*/ 302 h 396"/>
                  <a:gd name="T54" fmla="*/ 206 w 395"/>
                  <a:gd name="T55" fmla="*/ 207 h 396"/>
                  <a:gd name="T56" fmla="*/ 377 w 395"/>
                  <a:gd name="T57" fmla="*/ 207 h 396"/>
                  <a:gd name="T58" fmla="*/ 284 w 395"/>
                  <a:gd name="T59" fmla="*/ 306 h 396"/>
                  <a:gd name="T60" fmla="*/ 188 w 395"/>
                  <a:gd name="T61" fmla="*/ 312 h 396"/>
                  <a:gd name="T62" fmla="*/ 138 w 395"/>
                  <a:gd name="T63" fmla="*/ 317 h 396"/>
                  <a:gd name="T64" fmla="*/ 206 w 395"/>
                  <a:gd name="T65" fmla="*/ 312 h 396"/>
                  <a:gd name="T66" fmla="*/ 206 w 395"/>
                  <a:gd name="T67" fmla="*/ 372 h 396"/>
                  <a:gd name="T68" fmla="*/ 120 w 395"/>
                  <a:gd name="T69" fmla="*/ 321 h 396"/>
                  <a:gd name="T70" fmla="*/ 80 w 395"/>
                  <a:gd name="T71" fmla="*/ 335 h 396"/>
                  <a:gd name="T72" fmla="*/ 275 w 395"/>
                  <a:gd name="T73" fmla="*/ 322 h 396"/>
                  <a:gd name="T74" fmla="*/ 228 w 395"/>
                  <a:gd name="T75" fmla="*/ 376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95" h="396">
                    <a:moveTo>
                      <a:pt x="0" y="198"/>
                    </a:moveTo>
                    <a:cubicBezTo>
                      <a:pt x="0" y="307"/>
                      <a:pt x="88" y="396"/>
                      <a:pt x="198" y="396"/>
                    </a:cubicBezTo>
                    <a:cubicBezTo>
                      <a:pt x="308" y="396"/>
                      <a:pt x="395" y="307"/>
                      <a:pt x="395" y="198"/>
                    </a:cubicBezTo>
                    <a:cubicBezTo>
                      <a:pt x="395" y="90"/>
                      <a:pt x="308" y="1"/>
                      <a:pt x="198" y="1"/>
                    </a:cubicBezTo>
                    <a:cubicBezTo>
                      <a:pt x="88" y="0"/>
                      <a:pt x="0" y="89"/>
                      <a:pt x="0" y="198"/>
                    </a:cubicBezTo>
                    <a:close/>
                    <a:moveTo>
                      <a:pt x="229" y="21"/>
                    </a:moveTo>
                    <a:cubicBezTo>
                      <a:pt x="267" y="27"/>
                      <a:pt x="301" y="46"/>
                      <a:pt x="326" y="72"/>
                    </a:cubicBezTo>
                    <a:cubicBezTo>
                      <a:pt x="313" y="78"/>
                      <a:pt x="298" y="83"/>
                      <a:pt x="282" y="87"/>
                    </a:cubicBezTo>
                    <a:cubicBezTo>
                      <a:pt x="269" y="62"/>
                      <a:pt x="250" y="40"/>
                      <a:pt x="229" y="21"/>
                    </a:cubicBezTo>
                    <a:close/>
                    <a:moveTo>
                      <a:pt x="166" y="21"/>
                    </a:moveTo>
                    <a:cubicBezTo>
                      <a:pt x="145" y="40"/>
                      <a:pt x="127" y="62"/>
                      <a:pt x="113" y="86"/>
                    </a:cubicBezTo>
                    <a:cubicBezTo>
                      <a:pt x="97" y="83"/>
                      <a:pt x="83" y="78"/>
                      <a:pt x="70" y="72"/>
                    </a:cubicBezTo>
                    <a:cubicBezTo>
                      <a:pt x="95" y="46"/>
                      <a:pt x="129" y="28"/>
                      <a:pt x="166" y="21"/>
                    </a:cubicBezTo>
                    <a:close/>
                    <a:moveTo>
                      <a:pt x="206" y="25"/>
                    </a:moveTo>
                    <a:cubicBezTo>
                      <a:pt x="229" y="43"/>
                      <a:pt x="249" y="65"/>
                      <a:pt x="264" y="91"/>
                    </a:cubicBezTo>
                    <a:cubicBezTo>
                      <a:pt x="246" y="94"/>
                      <a:pt x="226" y="96"/>
                      <a:pt x="206" y="97"/>
                    </a:cubicBezTo>
                    <a:lnTo>
                      <a:pt x="206" y="25"/>
                    </a:lnTo>
                    <a:close/>
                    <a:moveTo>
                      <a:pt x="188" y="26"/>
                    </a:moveTo>
                    <a:lnTo>
                      <a:pt x="188" y="97"/>
                    </a:lnTo>
                    <a:cubicBezTo>
                      <a:pt x="168" y="96"/>
                      <a:pt x="149" y="94"/>
                      <a:pt x="131" y="90"/>
                    </a:cubicBezTo>
                    <a:cubicBezTo>
                      <a:pt x="146" y="66"/>
                      <a:pt x="165" y="44"/>
                      <a:pt x="188" y="26"/>
                    </a:cubicBezTo>
                    <a:close/>
                    <a:moveTo>
                      <a:pt x="57" y="86"/>
                    </a:moveTo>
                    <a:cubicBezTo>
                      <a:pt x="72" y="93"/>
                      <a:pt x="88" y="98"/>
                      <a:pt x="105" y="103"/>
                    </a:cubicBezTo>
                    <a:cubicBezTo>
                      <a:pt x="92" y="129"/>
                      <a:pt x="85" y="158"/>
                      <a:pt x="84" y="189"/>
                    </a:cubicBezTo>
                    <a:lnTo>
                      <a:pt x="18" y="189"/>
                    </a:lnTo>
                    <a:cubicBezTo>
                      <a:pt x="20" y="150"/>
                      <a:pt x="35" y="114"/>
                      <a:pt x="57" y="86"/>
                    </a:cubicBezTo>
                    <a:close/>
                    <a:moveTo>
                      <a:pt x="339" y="86"/>
                    </a:moveTo>
                    <a:cubicBezTo>
                      <a:pt x="361" y="115"/>
                      <a:pt x="375" y="150"/>
                      <a:pt x="377" y="189"/>
                    </a:cubicBezTo>
                    <a:lnTo>
                      <a:pt x="311" y="189"/>
                    </a:lnTo>
                    <a:cubicBezTo>
                      <a:pt x="310" y="158"/>
                      <a:pt x="303" y="129"/>
                      <a:pt x="291" y="103"/>
                    </a:cubicBezTo>
                    <a:cubicBezTo>
                      <a:pt x="308" y="99"/>
                      <a:pt x="324" y="93"/>
                      <a:pt x="339" y="86"/>
                    </a:cubicBezTo>
                    <a:close/>
                    <a:moveTo>
                      <a:pt x="122" y="107"/>
                    </a:moveTo>
                    <a:cubicBezTo>
                      <a:pt x="143" y="111"/>
                      <a:pt x="165" y="114"/>
                      <a:pt x="188" y="114"/>
                    </a:cubicBezTo>
                    <a:lnTo>
                      <a:pt x="188" y="189"/>
                    </a:lnTo>
                    <a:lnTo>
                      <a:pt x="102" y="189"/>
                    </a:lnTo>
                    <a:cubicBezTo>
                      <a:pt x="103" y="160"/>
                      <a:pt x="110" y="132"/>
                      <a:pt x="122" y="107"/>
                    </a:cubicBezTo>
                    <a:close/>
                    <a:moveTo>
                      <a:pt x="273" y="107"/>
                    </a:moveTo>
                    <a:cubicBezTo>
                      <a:pt x="285" y="132"/>
                      <a:pt x="293" y="160"/>
                      <a:pt x="294" y="189"/>
                    </a:cubicBezTo>
                    <a:lnTo>
                      <a:pt x="206" y="189"/>
                    </a:lnTo>
                    <a:lnTo>
                      <a:pt x="206" y="114"/>
                    </a:lnTo>
                    <a:cubicBezTo>
                      <a:pt x="229" y="114"/>
                      <a:pt x="252" y="111"/>
                      <a:pt x="273" y="107"/>
                    </a:cubicBezTo>
                    <a:close/>
                    <a:moveTo>
                      <a:pt x="18" y="207"/>
                    </a:moveTo>
                    <a:lnTo>
                      <a:pt x="84" y="207"/>
                    </a:lnTo>
                    <a:cubicBezTo>
                      <a:pt x="85" y="242"/>
                      <a:pt x="95" y="275"/>
                      <a:pt x="111" y="305"/>
                    </a:cubicBezTo>
                    <a:cubicBezTo>
                      <a:pt x="95" y="310"/>
                      <a:pt x="80" y="315"/>
                      <a:pt x="66" y="321"/>
                    </a:cubicBezTo>
                    <a:cubicBezTo>
                      <a:pt x="38" y="291"/>
                      <a:pt x="20" y="251"/>
                      <a:pt x="18" y="207"/>
                    </a:cubicBezTo>
                    <a:close/>
                    <a:moveTo>
                      <a:pt x="102" y="207"/>
                    </a:moveTo>
                    <a:lnTo>
                      <a:pt x="188" y="207"/>
                    </a:lnTo>
                    <a:lnTo>
                      <a:pt x="188" y="294"/>
                    </a:lnTo>
                    <a:cubicBezTo>
                      <a:pt x="167" y="295"/>
                      <a:pt x="147" y="297"/>
                      <a:pt x="128" y="301"/>
                    </a:cubicBezTo>
                    <a:cubicBezTo>
                      <a:pt x="112" y="273"/>
                      <a:pt x="103" y="241"/>
                      <a:pt x="102" y="207"/>
                    </a:cubicBezTo>
                    <a:close/>
                    <a:moveTo>
                      <a:pt x="206" y="207"/>
                    </a:moveTo>
                    <a:lnTo>
                      <a:pt x="294" y="207"/>
                    </a:lnTo>
                    <a:cubicBezTo>
                      <a:pt x="293" y="241"/>
                      <a:pt x="283" y="273"/>
                      <a:pt x="267" y="302"/>
                    </a:cubicBezTo>
                    <a:cubicBezTo>
                      <a:pt x="247" y="298"/>
                      <a:pt x="227" y="295"/>
                      <a:pt x="206" y="294"/>
                    </a:cubicBezTo>
                    <a:lnTo>
                      <a:pt x="206" y="207"/>
                    </a:lnTo>
                    <a:close/>
                    <a:moveTo>
                      <a:pt x="312" y="207"/>
                    </a:moveTo>
                    <a:lnTo>
                      <a:pt x="377" y="207"/>
                    </a:lnTo>
                    <a:cubicBezTo>
                      <a:pt x="375" y="252"/>
                      <a:pt x="357" y="292"/>
                      <a:pt x="328" y="323"/>
                    </a:cubicBezTo>
                    <a:cubicBezTo>
                      <a:pt x="314" y="316"/>
                      <a:pt x="300" y="311"/>
                      <a:pt x="284" y="306"/>
                    </a:cubicBezTo>
                    <a:cubicBezTo>
                      <a:pt x="301" y="276"/>
                      <a:pt x="310" y="242"/>
                      <a:pt x="312" y="207"/>
                    </a:cubicBezTo>
                    <a:close/>
                    <a:moveTo>
                      <a:pt x="188" y="312"/>
                    </a:moveTo>
                    <a:lnTo>
                      <a:pt x="188" y="370"/>
                    </a:lnTo>
                    <a:cubicBezTo>
                      <a:pt x="169" y="355"/>
                      <a:pt x="152" y="337"/>
                      <a:pt x="138" y="317"/>
                    </a:cubicBezTo>
                    <a:cubicBezTo>
                      <a:pt x="154" y="314"/>
                      <a:pt x="171" y="312"/>
                      <a:pt x="188" y="312"/>
                    </a:cubicBezTo>
                    <a:close/>
                    <a:moveTo>
                      <a:pt x="206" y="312"/>
                    </a:moveTo>
                    <a:cubicBezTo>
                      <a:pt x="223" y="313"/>
                      <a:pt x="241" y="315"/>
                      <a:pt x="257" y="318"/>
                    </a:cubicBezTo>
                    <a:cubicBezTo>
                      <a:pt x="243" y="338"/>
                      <a:pt x="226" y="356"/>
                      <a:pt x="206" y="372"/>
                    </a:cubicBezTo>
                    <a:lnTo>
                      <a:pt x="206" y="312"/>
                    </a:lnTo>
                    <a:close/>
                    <a:moveTo>
                      <a:pt x="120" y="321"/>
                    </a:moveTo>
                    <a:cubicBezTo>
                      <a:pt x="133" y="342"/>
                      <a:pt x="149" y="360"/>
                      <a:pt x="168" y="376"/>
                    </a:cubicBezTo>
                    <a:cubicBezTo>
                      <a:pt x="134" y="370"/>
                      <a:pt x="104" y="356"/>
                      <a:pt x="80" y="335"/>
                    </a:cubicBezTo>
                    <a:cubicBezTo>
                      <a:pt x="92" y="329"/>
                      <a:pt x="106" y="325"/>
                      <a:pt x="120" y="321"/>
                    </a:cubicBezTo>
                    <a:close/>
                    <a:moveTo>
                      <a:pt x="275" y="322"/>
                    </a:moveTo>
                    <a:cubicBezTo>
                      <a:pt x="289" y="326"/>
                      <a:pt x="302" y="331"/>
                      <a:pt x="314" y="336"/>
                    </a:cubicBezTo>
                    <a:cubicBezTo>
                      <a:pt x="290" y="356"/>
                      <a:pt x="261" y="370"/>
                      <a:pt x="228" y="376"/>
                    </a:cubicBezTo>
                    <a:cubicBezTo>
                      <a:pt x="246" y="360"/>
                      <a:pt x="262" y="342"/>
                      <a:pt x="275" y="322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ctr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900" dirty="0">
                  <a:latin typeface="微软雅黑" pitchFamily="34" charset="-122"/>
                  <a:ea typeface="微软雅黑" pitchFamily="34" charset="-122"/>
                  <a:cs typeface="Calibri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29677" y="3092245"/>
                <a:ext cx="254162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 eaLnBrk="1" hangingPunct="1">
                  <a:lnSpc>
                    <a:spcPct val="150000"/>
                  </a:lnSpc>
                </a:pPr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34" name="矩形 33"/>
            <p:cNvSpPr/>
            <p:nvPr/>
          </p:nvSpPr>
          <p:spPr>
            <a:xfrm>
              <a:off x="9701728" y="3613044"/>
              <a:ext cx="1569660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赶集网</a:t>
              </a: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竞争压力减少</a:t>
              </a: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dirty="0" smtClean="0">
                  <a:latin typeface="微软雅黑" pitchFamily="34" charset="-122"/>
                  <a:ea typeface="微软雅黑" pitchFamily="34" charset="-122"/>
                </a:rPr>
                <a:t>获得资本优势</a:t>
              </a:r>
              <a:endParaRPr lang="en-US" altLang="zh-CN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 rot="10800000">
            <a:off x="2160045" y="388864"/>
            <a:ext cx="720620" cy="72161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 rot="10800000">
            <a:off x="10444396" y="998892"/>
            <a:ext cx="4016695" cy="402225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10800000">
            <a:off x="5725841" y="-1291358"/>
            <a:ext cx="11856685" cy="1187310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10800000">
            <a:off x="-4945431" y="-2594795"/>
            <a:ext cx="7794673" cy="7805469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 rot="10800000">
            <a:off x="10288977" y="319334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 rot="10800000">
            <a:off x="-912550" y="4565883"/>
            <a:ext cx="1657280" cy="1659575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10"/>
          <p:cNvSpPr txBox="1"/>
          <p:nvPr/>
        </p:nvSpPr>
        <p:spPr>
          <a:xfrm>
            <a:off x="2351299" y="2594610"/>
            <a:ext cx="7435215" cy="1323439"/>
          </a:xfrm>
          <a:prstGeom prst="rect">
            <a:avLst/>
          </a:prstGeom>
          <a:solidFill>
            <a:schemeClr val="accent1">
              <a:alpha val="41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</a:rPr>
              <a:t>Part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3: 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0" algn="ctr"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机遇及挑战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1905" y="414655"/>
            <a:ext cx="5942330" cy="6985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并购带来的机遇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1242981" y="1461770"/>
            <a:ext cx="3529588" cy="3376554"/>
            <a:chOff x="525705" y="1461770"/>
            <a:chExt cx="3529588" cy="3376554"/>
          </a:xfrm>
        </p:grpSpPr>
        <p:sp>
          <p:nvSpPr>
            <p:cNvPr id="18" name="文本框 48"/>
            <p:cNvSpPr txBox="1"/>
            <p:nvPr/>
          </p:nvSpPr>
          <p:spPr>
            <a:xfrm>
              <a:off x="1330325" y="1461770"/>
              <a:ext cx="2164715" cy="412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介绍</a:t>
              </a:r>
              <a:r>
                <a:rPr lang="en-US" altLang="zh-CN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定位</a:t>
              </a:r>
              <a:endParaRPr lang="en-US" altLang="zh-CN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" name="正五边形 23"/>
            <p:cNvSpPr/>
            <p:nvPr/>
          </p:nvSpPr>
          <p:spPr>
            <a:xfrm>
              <a:off x="525705" y="1476812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43900" y="2551472"/>
              <a:ext cx="272843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市场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市场号召力增加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zh-CN" altLang="en-US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121462" y="2340954"/>
            <a:ext cx="3529588" cy="3795271"/>
            <a:chOff x="3404186" y="2340954"/>
            <a:chExt cx="3529588" cy="3795271"/>
          </a:xfrm>
        </p:grpSpPr>
        <p:sp>
          <p:nvSpPr>
            <p:cNvPr id="25" name="正五边形 24"/>
            <p:cNvSpPr/>
            <p:nvPr/>
          </p:nvSpPr>
          <p:spPr>
            <a:xfrm rot="10800000">
              <a:off x="3404186" y="2774713"/>
              <a:ext cx="3529588" cy="3361512"/>
            </a:xfrm>
            <a:prstGeom prst="pentagon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Freeform 49"/>
            <p:cNvSpPr>
              <a:spLocks noChangeAspect="1" noEditPoints="1"/>
            </p:cNvSpPr>
            <p:nvPr/>
          </p:nvSpPr>
          <p:spPr bwMode="auto">
            <a:xfrm>
              <a:off x="3566258" y="234095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96815" y="3775588"/>
              <a:ext cx="237449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竞争对手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竞争压力减少</a:t>
              </a:r>
              <a:endParaRPr lang="en-US" altLang="zh-CN" sz="2000" dirty="0" smtClean="0"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999749" y="1451937"/>
            <a:ext cx="3529588" cy="3739747"/>
            <a:chOff x="6999749" y="1451937"/>
            <a:chExt cx="3529588" cy="3739747"/>
          </a:xfrm>
        </p:grpSpPr>
        <p:grpSp>
          <p:nvGrpSpPr>
            <p:cNvPr id="13" name="组合 12"/>
            <p:cNvGrpSpPr/>
            <p:nvPr/>
          </p:nvGrpSpPr>
          <p:grpSpPr>
            <a:xfrm>
              <a:off x="6999749" y="1451937"/>
              <a:ext cx="3529588" cy="3376554"/>
              <a:chOff x="525705" y="1461770"/>
              <a:chExt cx="3529588" cy="3376554"/>
            </a:xfrm>
          </p:grpSpPr>
          <p:sp>
            <p:nvSpPr>
              <p:cNvPr id="14" name="文本框 48"/>
              <p:cNvSpPr txBox="1"/>
              <p:nvPr/>
            </p:nvSpPr>
            <p:spPr>
              <a:xfrm>
                <a:off x="1330325" y="1461770"/>
                <a:ext cx="2164715" cy="412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介绍</a:t>
                </a:r>
                <a:r>
                  <a:rPr lang="en-US" altLang="zh-CN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&amp;</a:t>
                </a:r>
                <a:r>
                  <a:rPr lang="zh-CN" altLang="en-US" sz="2000" b="1" dirty="0" smtClean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定位</a:t>
                </a:r>
                <a:endParaRPr lang="en-US" altLang="zh-CN" sz="2000" b="1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5" name="正五边形 14"/>
              <p:cNvSpPr/>
              <p:nvPr/>
            </p:nvSpPr>
            <p:spPr>
              <a:xfrm>
                <a:off x="525705" y="1476812"/>
                <a:ext cx="3529588" cy="3361512"/>
              </a:xfrm>
              <a:prstGeom prst="pentagon">
                <a:avLst/>
              </a:prstGeom>
              <a:solidFill>
                <a:schemeClr val="accent1"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73394" y="2433495"/>
                <a:ext cx="272843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公司内部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r>
                  <a:rPr lang="zh-CN" altLang="en-US" sz="2000" dirty="0" smtClean="0">
                    <a:latin typeface="微软雅黑" pitchFamily="34" charset="-122"/>
                    <a:ea typeface="微软雅黑" pitchFamily="34" charset="-122"/>
                  </a:rPr>
                  <a:t>有更多的创新和业务机会；同时获得大量资金</a:t>
                </a:r>
                <a:endParaRPr lang="en-US" altLang="zh-CN" sz="20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zh-CN" altLang="en-US" sz="2000" b="1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endParaRPr lang="zh-CN" altLang="en-US" sz="20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17" name="Freeform 49"/>
            <p:cNvSpPr>
              <a:spLocks noChangeAspect="1" noEditPoints="1"/>
            </p:cNvSpPr>
            <p:nvPr/>
          </p:nvSpPr>
          <p:spPr bwMode="auto">
            <a:xfrm>
              <a:off x="7282372" y="4410634"/>
              <a:ext cx="772160" cy="781050"/>
            </a:xfrm>
            <a:custGeom>
              <a:avLst/>
              <a:gdLst>
                <a:gd name="T0" fmla="*/ 198 w 395"/>
                <a:gd name="T1" fmla="*/ 396 h 396"/>
                <a:gd name="T2" fmla="*/ 198 w 395"/>
                <a:gd name="T3" fmla="*/ 1 h 396"/>
                <a:gd name="T4" fmla="*/ 229 w 395"/>
                <a:gd name="T5" fmla="*/ 21 h 396"/>
                <a:gd name="T6" fmla="*/ 282 w 395"/>
                <a:gd name="T7" fmla="*/ 87 h 396"/>
                <a:gd name="T8" fmla="*/ 166 w 395"/>
                <a:gd name="T9" fmla="*/ 21 h 396"/>
                <a:gd name="T10" fmla="*/ 70 w 395"/>
                <a:gd name="T11" fmla="*/ 72 h 396"/>
                <a:gd name="T12" fmla="*/ 206 w 395"/>
                <a:gd name="T13" fmla="*/ 25 h 396"/>
                <a:gd name="T14" fmla="*/ 206 w 395"/>
                <a:gd name="T15" fmla="*/ 97 h 396"/>
                <a:gd name="T16" fmla="*/ 188 w 395"/>
                <a:gd name="T17" fmla="*/ 26 h 396"/>
                <a:gd name="T18" fmla="*/ 131 w 395"/>
                <a:gd name="T19" fmla="*/ 90 h 396"/>
                <a:gd name="T20" fmla="*/ 57 w 395"/>
                <a:gd name="T21" fmla="*/ 86 h 396"/>
                <a:gd name="T22" fmla="*/ 84 w 395"/>
                <a:gd name="T23" fmla="*/ 189 h 396"/>
                <a:gd name="T24" fmla="*/ 57 w 395"/>
                <a:gd name="T25" fmla="*/ 86 h 396"/>
                <a:gd name="T26" fmla="*/ 377 w 395"/>
                <a:gd name="T27" fmla="*/ 189 h 396"/>
                <a:gd name="T28" fmla="*/ 291 w 395"/>
                <a:gd name="T29" fmla="*/ 103 h 396"/>
                <a:gd name="T30" fmla="*/ 122 w 395"/>
                <a:gd name="T31" fmla="*/ 107 h 396"/>
                <a:gd name="T32" fmla="*/ 188 w 395"/>
                <a:gd name="T33" fmla="*/ 189 h 396"/>
                <a:gd name="T34" fmla="*/ 122 w 395"/>
                <a:gd name="T35" fmla="*/ 107 h 396"/>
                <a:gd name="T36" fmla="*/ 294 w 395"/>
                <a:gd name="T37" fmla="*/ 189 h 396"/>
                <a:gd name="T38" fmla="*/ 206 w 395"/>
                <a:gd name="T39" fmla="*/ 114 h 396"/>
                <a:gd name="T40" fmla="*/ 18 w 395"/>
                <a:gd name="T41" fmla="*/ 207 h 396"/>
                <a:gd name="T42" fmla="*/ 111 w 395"/>
                <a:gd name="T43" fmla="*/ 305 h 396"/>
                <a:gd name="T44" fmla="*/ 18 w 395"/>
                <a:gd name="T45" fmla="*/ 207 h 396"/>
                <a:gd name="T46" fmla="*/ 188 w 395"/>
                <a:gd name="T47" fmla="*/ 207 h 396"/>
                <a:gd name="T48" fmla="*/ 128 w 395"/>
                <a:gd name="T49" fmla="*/ 301 h 396"/>
                <a:gd name="T50" fmla="*/ 206 w 395"/>
                <a:gd name="T51" fmla="*/ 207 h 396"/>
                <a:gd name="T52" fmla="*/ 267 w 395"/>
                <a:gd name="T53" fmla="*/ 302 h 396"/>
                <a:gd name="T54" fmla="*/ 206 w 395"/>
                <a:gd name="T55" fmla="*/ 207 h 396"/>
                <a:gd name="T56" fmla="*/ 377 w 395"/>
                <a:gd name="T57" fmla="*/ 207 h 396"/>
                <a:gd name="T58" fmla="*/ 284 w 395"/>
                <a:gd name="T59" fmla="*/ 306 h 396"/>
                <a:gd name="T60" fmla="*/ 188 w 395"/>
                <a:gd name="T61" fmla="*/ 312 h 396"/>
                <a:gd name="T62" fmla="*/ 138 w 395"/>
                <a:gd name="T63" fmla="*/ 317 h 396"/>
                <a:gd name="T64" fmla="*/ 206 w 395"/>
                <a:gd name="T65" fmla="*/ 312 h 396"/>
                <a:gd name="T66" fmla="*/ 206 w 395"/>
                <a:gd name="T67" fmla="*/ 372 h 396"/>
                <a:gd name="T68" fmla="*/ 120 w 395"/>
                <a:gd name="T69" fmla="*/ 321 h 396"/>
                <a:gd name="T70" fmla="*/ 80 w 395"/>
                <a:gd name="T71" fmla="*/ 335 h 396"/>
                <a:gd name="T72" fmla="*/ 275 w 395"/>
                <a:gd name="T73" fmla="*/ 322 h 396"/>
                <a:gd name="T74" fmla="*/ 228 w 395"/>
                <a:gd name="T75" fmla="*/ 37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5" h="396">
                  <a:moveTo>
                    <a:pt x="0" y="198"/>
                  </a:moveTo>
                  <a:cubicBezTo>
                    <a:pt x="0" y="307"/>
                    <a:pt x="88" y="396"/>
                    <a:pt x="198" y="396"/>
                  </a:cubicBezTo>
                  <a:cubicBezTo>
                    <a:pt x="308" y="396"/>
                    <a:pt x="395" y="307"/>
                    <a:pt x="395" y="198"/>
                  </a:cubicBezTo>
                  <a:cubicBezTo>
                    <a:pt x="395" y="90"/>
                    <a:pt x="308" y="1"/>
                    <a:pt x="198" y="1"/>
                  </a:cubicBezTo>
                  <a:cubicBezTo>
                    <a:pt x="88" y="0"/>
                    <a:pt x="0" y="89"/>
                    <a:pt x="0" y="198"/>
                  </a:cubicBezTo>
                  <a:close/>
                  <a:moveTo>
                    <a:pt x="229" y="21"/>
                  </a:moveTo>
                  <a:cubicBezTo>
                    <a:pt x="267" y="27"/>
                    <a:pt x="301" y="46"/>
                    <a:pt x="326" y="72"/>
                  </a:cubicBezTo>
                  <a:cubicBezTo>
                    <a:pt x="313" y="78"/>
                    <a:pt x="298" y="83"/>
                    <a:pt x="282" y="87"/>
                  </a:cubicBezTo>
                  <a:cubicBezTo>
                    <a:pt x="269" y="62"/>
                    <a:pt x="250" y="40"/>
                    <a:pt x="229" y="21"/>
                  </a:cubicBezTo>
                  <a:close/>
                  <a:moveTo>
                    <a:pt x="166" y="21"/>
                  </a:moveTo>
                  <a:cubicBezTo>
                    <a:pt x="145" y="40"/>
                    <a:pt x="127" y="62"/>
                    <a:pt x="113" y="86"/>
                  </a:cubicBezTo>
                  <a:cubicBezTo>
                    <a:pt x="97" y="83"/>
                    <a:pt x="83" y="78"/>
                    <a:pt x="70" y="72"/>
                  </a:cubicBezTo>
                  <a:cubicBezTo>
                    <a:pt x="95" y="46"/>
                    <a:pt x="129" y="28"/>
                    <a:pt x="166" y="21"/>
                  </a:cubicBezTo>
                  <a:close/>
                  <a:moveTo>
                    <a:pt x="206" y="25"/>
                  </a:moveTo>
                  <a:cubicBezTo>
                    <a:pt x="229" y="43"/>
                    <a:pt x="249" y="65"/>
                    <a:pt x="264" y="91"/>
                  </a:cubicBezTo>
                  <a:cubicBezTo>
                    <a:pt x="246" y="94"/>
                    <a:pt x="226" y="96"/>
                    <a:pt x="206" y="97"/>
                  </a:cubicBezTo>
                  <a:lnTo>
                    <a:pt x="206" y="25"/>
                  </a:lnTo>
                  <a:close/>
                  <a:moveTo>
                    <a:pt x="188" y="26"/>
                  </a:moveTo>
                  <a:lnTo>
                    <a:pt x="188" y="97"/>
                  </a:lnTo>
                  <a:cubicBezTo>
                    <a:pt x="168" y="96"/>
                    <a:pt x="149" y="94"/>
                    <a:pt x="131" y="90"/>
                  </a:cubicBezTo>
                  <a:cubicBezTo>
                    <a:pt x="146" y="66"/>
                    <a:pt x="165" y="44"/>
                    <a:pt x="188" y="26"/>
                  </a:cubicBezTo>
                  <a:close/>
                  <a:moveTo>
                    <a:pt x="57" y="86"/>
                  </a:moveTo>
                  <a:cubicBezTo>
                    <a:pt x="72" y="93"/>
                    <a:pt x="88" y="98"/>
                    <a:pt x="105" y="103"/>
                  </a:cubicBezTo>
                  <a:cubicBezTo>
                    <a:pt x="92" y="129"/>
                    <a:pt x="85" y="158"/>
                    <a:pt x="84" y="189"/>
                  </a:cubicBezTo>
                  <a:lnTo>
                    <a:pt x="18" y="189"/>
                  </a:lnTo>
                  <a:cubicBezTo>
                    <a:pt x="20" y="150"/>
                    <a:pt x="35" y="114"/>
                    <a:pt x="57" y="86"/>
                  </a:cubicBezTo>
                  <a:close/>
                  <a:moveTo>
                    <a:pt x="339" y="86"/>
                  </a:moveTo>
                  <a:cubicBezTo>
                    <a:pt x="361" y="115"/>
                    <a:pt x="375" y="150"/>
                    <a:pt x="377" y="189"/>
                  </a:cubicBezTo>
                  <a:lnTo>
                    <a:pt x="311" y="189"/>
                  </a:lnTo>
                  <a:cubicBezTo>
                    <a:pt x="310" y="158"/>
                    <a:pt x="303" y="129"/>
                    <a:pt x="291" y="103"/>
                  </a:cubicBezTo>
                  <a:cubicBezTo>
                    <a:pt x="308" y="99"/>
                    <a:pt x="324" y="93"/>
                    <a:pt x="339" y="86"/>
                  </a:cubicBezTo>
                  <a:close/>
                  <a:moveTo>
                    <a:pt x="122" y="107"/>
                  </a:moveTo>
                  <a:cubicBezTo>
                    <a:pt x="143" y="111"/>
                    <a:pt x="165" y="114"/>
                    <a:pt x="188" y="114"/>
                  </a:cubicBezTo>
                  <a:lnTo>
                    <a:pt x="188" y="189"/>
                  </a:lnTo>
                  <a:lnTo>
                    <a:pt x="102" y="189"/>
                  </a:lnTo>
                  <a:cubicBezTo>
                    <a:pt x="103" y="160"/>
                    <a:pt x="110" y="132"/>
                    <a:pt x="122" y="107"/>
                  </a:cubicBezTo>
                  <a:close/>
                  <a:moveTo>
                    <a:pt x="273" y="107"/>
                  </a:moveTo>
                  <a:cubicBezTo>
                    <a:pt x="285" y="132"/>
                    <a:pt x="293" y="160"/>
                    <a:pt x="294" y="189"/>
                  </a:cubicBezTo>
                  <a:lnTo>
                    <a:pt x="206" y="189"/>
                  </a:lnTo>
                  <a:lnTo>
                    <a:pt x="206" y="114"/>
                  </a:lnTo>
                  <a:cubicBezTo>
                    <a:pt x="229" y="114"/>
                    <a:pt x="252" y="111"/>
                    <a:pt x="273" y="107"/>
                  </a:cubicBezTo>
                  <a:close/>
                  <a:moveTo>
                    <a:pt x="18" y="207"/>
                  </a:moveTo>
                  <a:lnTo>
                    <a:pt x="84" y="207"/>
                  </a:lnTo>
                  <a:cubicBezTo>
                    <a:pt x="85" y="242"/>
                    <a:pt x="95" y="275"/>
                    <a:pt x="111" y="305"/>
                  </a:cubicBezTo>
                  <a:cubicBezTo>
                    <a:pt x="95" y="310"/>
                    <a:pt x="80" y="315"/>
                    <a:pt x="66" y="321"/>
                  </a:cubicBezTo>
                  <a:cubicBezTo>
                    <a:pt x="38" y="291"/>
                    <a:pt x="20" y="251"/>
                    <a:pt x="18" y="207"/>
                  </a:cubicBezTo>
                  <a:close/>
                  <a:moveTo>
                    <a:pt x="102" y="207"/>
                  </a:moveTo>
                  <a:lnTo>
                    <a:pt x="188" y="207"/>
                  </a:lnTo>
                  <a:lnTo>
                    <a:pt x="188" y="294"/>
                  </a:lnTo>
                  <a:cubicBezTo>
                    <a:pt x="167" y="295"/>
                    <a:pt x="147" y="297"/>
                    <a:pt x="128" y="301"/>
                  </a:cubicBezTo>
                  <a:cubicBezTo>
                    <a:pt x="112" y="273"/>
                    <a:pt x="103" y="241"/>
                    <a:pt x="102" y="207"/>
                  </a:cubicBezTo>
                  <a:close/>
                  <a:moveTo>
                    <a:pt x="206" y="207"/>
                  </a:moveTo>
                  <a:lnTo>
                    <a:pt x="294" y="207"/>
                  </a:lnTo>
                  <a:cubicBezTo>
                    <a:pt x="293" y="241"/>
                    <a:pt x="283" y="273"/>
                    <a:pt x="267" y="302"/>
                  </a:cubicBezTo>
                  <a:cubicBezTo>
                    <a:pt x="247" y="298"/>
                    <a:pt x="227" y="295"/>
                    <a:pt x="206" y="294"/>
                  </a:cubicBezTo>
                  <a:lnTo>
                    <a:pt x="206" y="207"/>
                  </a:lnTo>
                  <a:close/>
                  <a:moveTo>
                    <a:pt x="312" y="207"/>
                  </a:moveTo>
                  <a:lnTo>
                    <a:pt x="377" y="207"/>
                  </a:lnTo>
                  <a:cubicBezTo>
                    <a:pt x="375" y="252"/>
                    <a:pt x="357" y="292"/>
                    <a:pt x="328" y="323"/>
                  </a:cubicBezTo>
                  <a:cubicBezTo>
                    <a:pt x="314" y="316"/>
                    <a:pt x="300" y="311"/>
                    <a:pt x="284" y="306"/>
                  </a:cubicBezTo>
                  <a:cubicBezTo>
                    <a:pt x="301" y="276"/>
                    <a:pt x="310" y="242"/>
                    <a:pt x="312" y="207"/>
                  </a:cubicBezTo>
                  <a:close/>
                  <a:moveTo>
                    <a:pt x="188" y="312"/>
                  </a:moveTo>
                  <a:lnTo>
                    <a:pt x="188" y="370"/>
                  </a:lnTo>
                  <a:cubicBezTo>
                    <a:pt x="169" y="355"/>
                    <a:pt x="152" y="337"/>
                    <a:pt x="138" y="317"/>
                  </a:cubicBezTo>
                  <a:cubicBezTo>
                    <a:pt x="154" y="314"/>
                    <a:pt x="171" y="312"/>
                    <a:pt x="188" y="312"/>
                  </a:cubicBezTo>
                  <a:close/>
                  <a:moveTo>
                    <a:pt x="206" y="312"/>
                  </a:moveTo>
                  <a:cubicBezTo>
                    <a:pt x="223" y="313"/>
                    <a:pt x="241" y="315"/>
                    <a:pt x="257" y="318"/>
                  </a:cubicBezTo>
                  <a:cubicBezTo>
                    <a:pt x="243" y="338"/>
                    <a:pt x="226" y="356"/>
                    <a:pt x="206" y="372"/>
                  </a:cubicBezTo>
                  <a:lnTo>
                    <a:pt x="206" y="312"/>
                  </a:lnTo>
                  <a:close/>
                  <a:moveTo>
                    <a:pt x="120" y="321"/>
                  </a:moveTo>
                  <a:cubicBezTo>
                    <a:pt x="133" y="342"/>
                    <a:pt x="149" y="360"/>
                    <a:pt x="168" y="376"/>
                  </a:cubicBezTo>
                  <a:cubicBezTo>
                    <a:pt x="134" y="370"/>
                    <a:pt x="104" y="356"/>
                    <a:pt x="80" y="335"/>
                  </a:cubicBezTo>
                  <a:cubicBezTo>
                    <a:pt x="92" y="329"/>
                    <a:pt x="106" y="325"/>
                    <a:pt x="120" y="321"/>
                  </a:cubicBezTo>
                  <a:close/>
                  <a:moveTo>
                    <a:pt x="275" y="322"/>
                  </a:moveTo>
                  <a:cubicBezTo>
                    <a:pt x="289" y="326"/>
                    <a:pt x="302" y="331"/>
                    <a:pt x="314" y="336"/>
                  </a:cubicBezTo>
                  <a:cubicBezTo>
                    <a:pt x="290" y="356"/>
                    <a:pt x="261" y="370"/>
                    <a:pt x="228" y="376"/>
                  </a:cubicBezTo>
                  <a:cubicBezTo>
                    <a:pt x="246" y="360"/>
                    <a:pt x="262" y="342"/>
                    <a:pt x="275" y="32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ctr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dirty="0">
                <a:latin typeface="微软雅黑" pitchFamily="34" charset="-122"/>
                <a:ea typeface="微软雅黑" pitchFamily="34" charset="-122"/>
                <a:cs typeface="Calibri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761206" y="1423342"/>
            <a:ext cx="447675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6CBE6"/>
        </a:accent5>
        <a:accent6>
          <a:srgbClr val="D470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Application>Kingsoft Office WPP</Application>
  <PresentationFormat>自定义</PresentationFormat>
  <Paragraphs>148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D13001</dc:creator>
  <cp:lastModifiedBy>GeiLi</cp:lastModifiedBy>
  <cp:revision>40</cp:revision>
  <dcterms:created xsi:type="dcterms:W3CDTF">2013-11-26T08:12:00Z</dcterms:created>
  <dcterms:modified xsi:type="dcterms:W3CDTF">2016-02-20T17:17:20Z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