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3"/>
  </p:handoutMasterIdLst>
  <p:sldIdLst>
    <p:sldId id="257" r:id="rId3"/>
    <p:sldId id="284" r:id="rId4"/>
    <p:sldId id="292" r:id="rId5"/>
    <p:sldId id="290" r:id="rId6"/>
    <p:sldId id="271" r:id="rId7"/>
    <p:sldId id="289" r:id="rId8"/>
    <p:sldId id="300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803" autoAdjust="0"/>
  </p:normalViewPr>
  <p:slideViewPr>
    <p:cSldViewPr snapToGrid="0">
      <p:cViewPr>
        <p:scale>
          <a:sx n="76" d="100"/>
          <a:sy n="76" d="100"/>
        </p:scale>
        <p:origin x="-1240" y="-80"/>
      </p:cViewPr>
      <p:guideLst>
        <p:guide orient="horz" pos="20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400" dirty="0" smtClean="0"/>
              <a:t>滴滴合作收益估算（每年）</a:t>
            </a:r>
            <a:endParaRPr lang="zh-CN" alt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合作前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人力成本（第一年）</c:v>
                </c:pt>
                <c:pt idx="1">
                  <c:v>人力成本（第二年）</c:v>
                </c:pt>
                <c:pt idx="2">
                  <c:v>人力成本（第三年）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23040</c:v>
                </c:pt>
                <c:pt idx="1">
                  <c:v>46080</c:v>
                </c:pt>
                <c:pt idx="2">
                  <c:v>69120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合作后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人力成本（第一年）</c:v>
                </c:pt>
                <c:pt idx="1">
                  <c:v>人力成本（第二年）</c:v>
                </c:pt>
                <c:pt idx="2">
                  <c:v>人力成本（第三年）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18432</c:v>
                </c:pt>
                <c:pt idx="1">
                  <c:v>36864</c:v>
                </c:pt>
                <c:pt idx="2">
                  <c:v>55296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节约成本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人力成本（第一年）</c:v>
                </c:pt>
                <c:pt idx="1">
                  <c:v>人力成本（第二年）</c:v>
                </c:pt>
                <c:pt idx="2">
                  <c:v>人力成本（第三年）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4608</c:v>
                </c:pt>
                <c:pt idx="1">
                  <c:v>9216</c:v>
                </c:pt>
                <c:pt idx="2">
                  <c:v>13824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094620456"/>
        <c:axId val="-2094328600"/>
      </c:barChart>
      <c:catAx>
        <c:axId val="-209462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</a:p>
        </c:txPr>
        <c:crossAx val="-2094328600"/>
        <c:crosses val="autoZero"/>
        <c:auto val="1"/>
        <c:lblAlgn val="ctr"/>
        <c:lblOffset val="100"/>
        <c:noMultiLvlLbl val="0"/>
      </c:catAx>
      <c:valAx>
        <c:axId val="-209432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</a:p>
        </c:txPr>
        <c:crossAx val="-209462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9223D-E339-41E8-80DE-C08A2663E4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D78017-03EB-41CF-8235-1D0D3935B55A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1"/>
              </a:solidFill>
            </a:rPr>
            <a:t>资金流</a:t>
          </a:r>
          <a:endParaRPr lang="zh-CN" altLang="en-US" dirty="0">
            <a:solidFill>
              <a:schemeClr val="accent1"/>
            </a:solidFill>
          </a:endParaRPr>
        </a:p>
      </dgm:t>
    </dgm:pt>
    <dgm:pt modelId="{D843B229-B534-45A8-8EAB-BFC6D6275823}" cxnId="{A0021429-2643-4F4E-A18B-919C576055DD}" type="parTrans">
      <dgm:prSet/>
      <dgm:spPr/>
      <dgm:t>
        <a:bodyPr/>
        <a:lstStyle/>
        <a:p>
          <a:endParaRPr lang="zh-CN" altLang="en-US"/>
        </a:p>
      </dgm:t>
    </dgm:pt>
    <dgm:pt modelId="{C337565C-7721-4134-A731-0F8F0D31FB88}" cxnId="{A0021429-2643-4F4E-A18B-919C576055DD}" type="sibTrans">
      <dgm:prSet/>
      <dgm:spPr/>
      <dgm:t>
        <a:bodyPr/>
        <a:lstStyle/>
        <a:p>
          <a:endParaRPr lang="zh-CN" altLang="en-US"/>
        </a:p>
      </dgm:t>
    </dgm:pt>
    <dgm:pt modelId="{5501CD24-2851-414D-9544-CA3BE2ABF1D3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快车</a:t>
          </a:r>
          <a:r>
            <a:rPr lang="zh-CN" altLang="en-US" sz="2400" b="1" dirty="0" smtClean="0">
              <a:solidFill>
                <a:srgbClr val="FF0000"/>
              </a:solidFill>
            </a:rPr>
            <a:t>业务</a:t>
          </a:r>
          <a:endParaRPr lang="en-US" altLang="zh-CN" sz="2400" b="1" dirty="0" smtClean="0">
            <a:solidFill>
              <a:srgbClr val="FF0000"/>
            </a:solidFill>
          </a:endParaRPr>
        </a:p>
      </dgm:t>
    </dgm:pt>
    <dgm:pt modelId="{C1B1D250-FB49-4907-BACB-2C64789D6CE9}" cxnId="{032D6981-8D9F-452B-962B-41B11C7C12EA}" type="parTrans">
      <dgm:prSet/>
      <dgm:spPr/>
      <dgm:t>
        <a:bodyPr/>
        <a:lstStyle/>
        <a:p>
          <a:endParaRPr lang="zh-CN" altLang="en-US"/>
        </a:p>
      </dgm:t>
    </dgm:pt>
    <dgm:pt modelId="{BEC08BE6-5FAB-4FD0-8414-F1001E9DAE3C}" cxnId="{032D6981-8D9F-452B-962B-41B11C7C12EA}" type="sibTrans">
      <dgm:prSet/>
      <dgm:spPr/>
      <dgm:t>
        <a:bodyPr/>
        <a:lstStyle/>
        <a:p>
          <a:endParaRPr lang="zh-CN" altLang="en-US"/>
        </a:p>
      </dgm:t>
    </dgm:pt>
    <dgm:pt modelId="{002BE573-7305-6A48-9281-D185902B69AF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专车业务</a:t>
          </a:r>
          <a:endParaRPr lang="en-US" altLang="zh-CN" sz="2400" b="1" dirty="0" smtClean="0">
            <a:solidFill>
              <a:srgbClr val="FF0000"/>
            </a:solidFill>
          </a:endParaRPr>
        </a:p>
      </dgm:t>
    </dgm:pt>
    <dgm:pt modelId="{EEFE1136-E55B-6545-AC47-7B5C10B0EFE1}" cxnId="{09811DBD-9F5C-7E44-9B4F-21710BF9069B}" type="parTrans">
      <dgm:prSet/>
      <dgm:spPr/>
      <dgm:t>
        <a:bodyPr/>
        <a:lstStyle/>
        <a:p>
          <a:endParaRPr lang="zh-CN" altLang="en-US"/>
        </a:p>
      </dgm:t>
    </dgm:pt>
    <dgm:pt modelId="{28F9F9AD-83FE-1848-997B-653AFC87358A}" cxnId="{09811DBD-9F5C-7E44-9B4F-21710BF9069B}" type="sibTrans">
      <dgm:prSet/>
      <dgm:spPr/>
      <dgm:t>
        <a:bodyPr/>
        <a:lstStyle/>
        <a:p>
          <a:endParaRPr lang="zh-CN" altLang="en-US"/>
        </a:p>
      </dgm:t>
    </dgm:pt>
    <dgm:pt modelId="{B2F1DFB3-90F1-4C48-A5F6-CEAD96429303}" type="pres">
      <dgm:prSet presAssocID="{B139223D-E339-41E8-80DE-C08A2663E4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9FF141E-1366-4926-A685-829B1BC197D6}" type="pres">
      <dgm:prSet presAssocID="{86D78017-03EB-41CF-8235-1D0D3935B55A}" presName="thickLine" presStyleLbl="alignNode1" presStyleIdx="0" presStyleCnt="1"/>
      <dgm:spPr/>
    </dgm:pt>
    <dgm:pt modelId="{2C28C569-DE00-4030-869A-E623EE79BA0C}" type="pres">
      <dgm:prSet presAssocID="{86D78017-03EB-41CF-8235-1D0D3935B55A}" presName="horz1" presStyleCnt="0"/>
      <dgm:spPr/>
    </dgm:pt>
    <dgm:pt modelId="{7CF09A5B-38AC-484A-B0CE-786ECA139083}" type="pres">
      <dgm:prSet presAssocID="{86D78017-03EB-41CF-8235-1D0D3935B55A}" presName="tx1" presStyleLbl="revTx" presStyleIdx="0" presStyleCnt="3" custScaleX="76873"/>
      <dgm:spPr/>
      <dgm:t>
        <a:bodyPr/>
        <a:lstStyle/>
        <a:p>
          <a:endParaRPr lang="zh-CN" altLang="en-US"/>
        </a:p>
      </dgm:t>
    </dgm:pt>
    <dgm:pt modelId="{77B70EA5-43C7-4629-A516-29C1B50322D4}" type="pres">
      <dgm:prSet presAssocID="{86D78017-03EB-41CF-8235-1D0D3935B55A}" presName="vert1" presStyleCnt="0"/>
      <dgm:spPr/>
    </dgm:pt>
    <dgm:pt modelId="{55852C85-A44D-4042-9FB6-0EC23B4F503A}" type="pres">
      <dgm:prSet presAssocID="{5501CD24-2851-414D-9544-CA3BE2ABF1D3}" presName="vertSpace2a" presStyleCnt="0"/>
      <dgm:spPr/>
    </dgm:pt>
    <dgm:pt modelId="{3C21D54A-7968-4293-BFBD-C2D1CF45F151}" type="pres">
      <dgm:prSet presAssocID="{5501CD24-2851-414D-9544-CA3BE2ABF1D3}" presName="horz2" presStyleCnt="0"/>
      <dgm:spPr/>
    </dgm:pt>
    <dgm:pt modelId="{7B6E845E-3F65-41AD-B63C-4F76AAF2519C}" type="pres">
      <dgm:prSet presAssocID="{5501CD24-2851-414D-9544-CA3BE2ABF1D3}" presName="horzSpace2" presStyleCnt="0"/>
      <dgm:spPr/>
    </dgm:pt>
    <dgm:pt modelId="{DC341A8F-401D-4447-9A8D-2558AC0A0D01}" type="pres">
      <dgm:prSet presAssocID="{5501CD24-2851-414D-9544-CA3BE2ABF1D3}" presName="tx2" presStyleLbl="revTx" presStyleIdx="1" presStyleCnt="3"/>
      <dgm:spPr/>
      <dgm:t>
        <a:bodyPr/>
        <a:lstStyle/>
        <a:p>
          <a:endParaRPr lang="zh-CN" altLang="en-US"/>
        </a:p>
      </dgm:t>
    </dgm:pt>
    <dgm:pt modelId="{578637B4-3EFA-4C64-A013-59213C301AE0}" type="pres">
      <dgm:prSet presAssocID="{5501CD24-2851-414D-9544-CA3BE2ABF1D3}" presName="vert2" presStyleCnt="0"/>
      <dgm:spPr/>
    </dgm:pt>
    <dgm:pt modelId="{1F607A2D-24B7-4FF1-922F-9A1CC200BE1B}" type="pres">
      <dgm:prSet presAssocID="{5501CD24-2851-414D-9544-CA3BE2ABF1D3}" presName="thinLine2b" presStyleLbl="callout" presStyleIdx="0" presStyleCnt="2"/>
      <dgm:spPr/>
    </dgm:pt>
    <dgm:pt modelId="{943E6320-7820-4A0B-9B04-897130FCCFBD}" type="pres">
      <dgm:prSet presAssocID="{5501CD24-2851-414D-9544-CA3BE2ABF1D3}" presName="vertSpace2b" presStyleCnt="0"/>
      <dgm:spPr/>
    </dgm:pt>
    <dgm:pt modelId="{865D84E9-0DC3-E34D-ADD2-ABBFB05F22EE}" type="pres">
      <dgm:prSet presAssocID="{002BE573-7305-6A48-9281-D185902B69AF}" presName="horz2" presStyleCnt="0"/>
      <dgm:spPr/>
    </dgm:pt>
    <dgm:pt modelId="{B061C44B-479B-C845-9460-CC043B6F270A}" type="pres">
      <dgm:prSet presAssocID="{002BE573-7305-6A48-9281-D185902B69AF}" presName="horzSpace2" presStyleCnt="0"/>
      <dgm:spPr/>
    </dgm:pt>
    <dgm:pt modelId="{CD19EF86-C005-074C-8A7C-2C79D0F2E2E8}" type="pres">
      <dgm:prSet presAssocID="{002BE573-7305-6A48-9281-D185902B69AF}" presName="tx2" presStyleLbl="revTx" presStyleIdx="2" presStyleCnt="3"/>
      <dgm:spPr/>
      <dgm:t>
        <a:bodyPr/>
        <a:lstStyle/>
        <a:p>
          <a:endParaRPr lang="zh-CN" altLang="en-US"/>
        </a:p>
      </dgm:t>
    </dgm:pt>
    <dgm:pt modelId="{EC3E03C6-8344-5541-AF13-12ABB0441AD1}" type="pres">
      <dgm:prSet presAssocID="{002BE573-7305-6A48-9281-D185902B69AF}" presName="vert2" presStyleCnt="0"/>
      <dgm:spPr/>
    </dgm:pt>
    <dgm:pt modelId="{7735219D-3275-2148-88C6-EBB0AB6AAA22}" type="pres">
      <dgm:prSet presAssocID="{002BE573-7305-6A48-9281-D185902B69AF}" presName="thinLine2b" presStyleLbl="callout" presStyleIdx="1" presStyleCnt="2"/>
      <dgm:spPr/>
    </dgm:pt>
    <dgm:pt modelId="{2AD6AC96-B5DF-CA4F-8C1B-B9E4AB658EBC}" type="pres">
      <dgm:prSet presAssocID="{002BE573-7305-6A48-9281-D185902B69AF}" presName="vertSpace2b" presStyleCnt="0"/>
      <dgm:spPr/>
    </dgm:pt>
  </dgm:ptLst>
  <dgm:cxnLst>
    <dgm:cxn modelId="{4B901847-6102-314C-B639-2A2B1F4993CB}" type="presOf" srcId="{002BE573-7305-6A48-9281-D185902B69AF}" destId="{CD19EF86-C005-074C-8A7C-2C79D0F2E2E8}" srcOrd="0" destOrd="0" presId="urn:microsoft.com/office/officeart/2008/layout/LinedList"/>
    <dgm:cxn modelId="{A0021429-2643-4F4E-A18B-919C576055DD}" srcId="{B139223D-E339-41E8-80DE-C08A2663E449}" destId="{86D78017-03EB-41CF-8235-1D0D3935B55A}" srcOrd="0" destOrd="0" parTransId="{D843B229-B534-45A8-8EAB-BFC6D6275823}" sibTransId="{C337565C-7721-4134-A731-0F8F0D31FB88}"/>
    <dgm:cxn modelId="{3400A87C-08C3-2648-ADD1-D08A2B8317BC}" type="presOf" srcId="{B139223D-E339-41E8-80DE-C08A2663E449}" destId="{B2F1DFB3-90F1-4C48-A5F6-CEAD96429303}" srcOrd="0" destOrd="0" presId="urn:microsoft.com/office/officeart/2008/layout/LinedList"/>
    <dgm:cxn modelId="{7DCBFB0F-1936-7B48-A084-2C8AFEBCC832}" type="presOf" srcId="{5501CD24-2851-414D-9544-CA3BE2ABF1D3}" destId="{DC341A8F-401D-4447-9A8D-2558AC0A0D01}" srcOrd="0" destOrd="0" presId="urn:microsoft.com/office/officeart/2008/layout/LinedList"/>
    <dgm:cxn modelId="{4EC7AA61-D70F-C448-8150-C4BF2FC76D49}" type="presOf" srcId="{86D78017-03EB-41CF-8235-1D0D3935B55A}" destId="{7CF09A5B-38AC-484A-B0CE-786ECA139083}" srcOrd="0" destOrd="0" presId="urn:microsoft.com/office/officeart/2008/layout/LinedList"/>
    <dgm:cxn modelId="{032D6981-8D9F-452B-962B-41B11C7C12EA}" srcId="{86D78017-03EB-41CF-8235-1D0D3935B55A}" destId="{5501CD24-2851-414D-9544-CA3BE2ABF1D3}" srcOrd="0" destOrd="0" parTransId="{C1B1D250-FB49-4907-BACB-2C64789D6CE9}" sibTransId="{BEC08BE6-5FAB-4FD0-8414-F1001E9DAE3C}"/>
    <dgm:cxn modelId="{09811DBD-9F5C-7E44-9B4F-21710BF9069B}" srcId="{86D78017-03EB-41CF-8235-1D0D3935B55A}" destId="{002BE573-7305-6A48-9281-D185902B69AF}" srcOrd="1" destOrd="0" parTransId="{EEFE1136-E55B-6545-AC47-7B5C10B0EFE1}" sibTransId="{28F9F9AD-83FE-1848-997B-653AFC87358A}"/>
    <dgm:cxn modelId="{C575CAA3-BBC3-5E4C-81E1-50C4CE576EAD}" type="presParOf" srcId="{B2F1DFB3-90F1-4C48-A5F6-CEAD96429303}" destId="{79FF141E-1366-4926-A685-829B1BC197D6}" srcOrd="0" destOrd="0" presId="urn:microsoft.com/office/officeart/2008/layout/LinedList"/>
    <dgm:cxn modelId="{0FAC711A-9CBD-4743-8173-A36D03C43CD3}" type="presParOf" srcId="{B2F1DFB3-90F1-4C48-A5F6-CEAD96429303}" destId="{2C28C569-DE00-4030-869A-E623EE79BA0C}" srcOrd="1" destOrd="0" presId="urn:microsoft.com/office/officeart/2008/layout/LinedList"/>
    <dgm:cxn modelId="{F0BE3037-E962-434F-9BC3-A4CDBE6A4816}" type="presParOf" srcId="{2C28C569-DE00-4030-869A-E623EE79BA0C}" destId="{7CF09A5B-38AC-484A-B0CE-786ECA139083}" srcOrd="0" destOrd="0" presId="urn:microsoft.com/office/officeart/2008/layout/LinedList"/>
    <dgm:cxn modelId="{8A11CA77-03BA-C948-86DA-0F966CADFB08}" type="presParOf" srcId="{2C28C569-DE00-4030-869A-E623EE79BA0C}" destId="{77B70EA5-43C7-4629-A516-29C1B50322D4}" srcOrd="1" destOrd="0" presId="urn:microsoft.com/office/officeart/2008/layout/LinedList"/>
    <dgm:cxn modelId="{12093C2F-DC5F-1A49-B200-7A598A1E2E13}" type="presParOf" srcId="{77B70EA5-43C7-4629-A516-29C1B50322D4}" destId="{55852C85-A44D-4042-9FB6-0EC23B4F503A}" srcOrd="0" destOrd="0" presId="urn:microsoft.com/office/officeart/2008/layout/LinedList"/>
    <dgm:cxn modelId="{977DD1A5-C380-AC46-8420-F1AFBFAB74C9}" type="presParOf" srcId="{77B70EA5-43C7-4629-A516-29C1B50322D4}" destId="{3C21D54A-7968-4293-BFBD-C2D1CF45F151}" srcOrd="1" destOrd="0" presId="urn:microsoft.com/office/officeart/2008/layout/LinedList"/>
    <dgm:cxn modelId="{D087DB82-40D4-9548-ADF7-AA2CE25888D6}" type="presParOf" srcId="{3C21D54A-7968-4293-BFBD-C2D1CF45F151}" destId="{7B6E845E-3F65-41AD-B63C-4F76AAF2519C}" srcOrd="0" destOrd="0" presId="urn:microsoft.com/office/officeart/2008/layout/LinedList"/>
    <dgm:cxn modelId="{634E8294-71F8-C94B-85C3-F276BC134325}" type="presParOf" srcId="{3C21D54A-7968-4293-BFBD-C2D1CF45F151}" destId="{DC341A8F-401D-4447-9A8D-2558AC0A0D01}" srcOrd="1" destOrd="0" presId="urn:microsoft.com/office/officeart/2008/layout/LinedList"/>
    <dgm:cxn modelId="{1F21DC3A-4E6E-BB43-A578-129ED73C023E}" type="presParOf" srcId="{3C21D54A-7968-4293-BFBD-C2D1CF45F151}" destId="{578637B4-3EFA-4C64-A013-59213C301AE0}" srcOrd="2" destOrd="0" presId="urn:microsoft.com/office/officeart/2008/layout/LinedList"/>
    <dgm:cxn modelId="{52601A34-6A68-2F41-9110-4878FBBA3569}" type="presParOf" srcId="{77B70EA5-43C7-4629-A516-29C1B50322D4}" destId="{1F607A2D-24B7-4FF1-922F-9A1CC200BE1B}" srcOrd="2" destOrd="0" presId="urn:microsoft.com/office/officeart/2008/layout/LinedList"/>
    <dgm:cxn modelId="{C242B00F-9F44-394E-B858-50DD2F7836EE}" type="presParOf" srcId="{77B70EA5-43C7-4629-A516-29C1B50322D4}" destId="{943E6320-7820-4A0B-9B04-897130FCCFBD}" srcOrd="3" destOrd="0" presId="urn:microsoft.com/office/officeart/2008/layout/LinedList"/>
    <dgm:cxn modelId="{CDCC985D-EA6D-054C-9113-F18F653A7351}" type="presParOf" srcId="{77B70EA5-43C7-4629-A516-29C1B50322D4}" destId="{865D84E9-0DC3-E34D-ADD2-ABBFB05F22EE}" srcOrd="4" destOrd="0" presId="urn:microsoft.com/office/officeart/2008/layout/LinedList"/>
    <dgm:cxn modelId="{521CB21D-6812-C045-9099-D746B13446A9}" type="presParOf" srcId="{865D84E9-0DC3-E34D-ADD2-ABBFB05F22EE}" destId="{B061C44B-479B-C845-9460-CC043B6F270A}" srcOrd="0" destOrd="0" presId="urn:microsoft.com/office/officeart/2008/layout/LinedList"/>
    <dgm:cxn modelId="{9DB464D9-BAC0-E645-8847-7EF544DEF1C1}" type="presParOf" srcId="{865D84E9-0DC3-E34D-ADD2-ABBFB05F22EE}" destId="{CD19EF86-C005-074C-8A7C-2C79D0F2E2E8}" srcOrd="1" destOrd="0" presId="urn:microsoft.com/office/officeart/2008/layout/LinedList"/>
    <dgm:cxn modelId="{9468A25C-E2F8-4243-B283-1B60491493AB}" type="presParOf" srcId="{865D84E9-0DC3-E34D-ADD2-ABBFB05F22EE}" destId="{EC3E03C6-8344-5541-AF13-12ABB0441AD1}" srcOrd="2" destOrd="0" presId="urn:microsoft.com/office/officeart/2008/layout/LinedList"/>
    <dgm:cxn modelId="{F65057CA-8ED5-AD46-A8BE-AD87F6D5F763}" type="presParOf" srcId="{77B70EA5-43C7-4629-A516-29C1B50322D4}" destId="{7735219D-3275-2148-88C6-EBB0AB6AAA22}" srcOrd="5" destOrd="0" presId="urn:microsoft.com/office/officeart/2008/layout/LinedList"/>
    <dgm:cxn modelId="{D87F7404-0CEA-F445-8E87-9F7FF47E03C2}" type="presParOf" srcId="{77B70EA5-43C7-4629-A516-29C1B50322D4}" destId="{2AD6AC96-B5DF-CA4F-8C1B-B9E4AB658EB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D032F-D01A-486F-B1BB-D704B0C4D9E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0EA91C7-545E-47EB-AEBB-D2F9475F9975}">
      <dgm:prSet/>
      <dgm:spPr/>
      <dgm:t>
        <a:bodyPr/>
        <a:lstStyle/>
        <a:p>
          <a:endParaRPr lang="zh-CN" altLang="en-US"/>
        </a:p>
      </dgm:t>
    </dgm:pt>
    <dgm:pt modelId="{59A109FE-DE5A-46C9-8A8A-E63F206B91EA}" cxnId="{A8431F1E-49CB-40CF-A499-888A7B774B20}" type="parTrans">
      <dgm:prSet/>
      <dgm:spPr/>
      <dgm:t>
        <a:bodyPr/>
        <a:lstStyle/>
        <a:p>
          <a:endParaRPr lang="zh-CN" altLang="en-US"/>
        </a:p>
      </dgm:t>
    </dgm:pt>
    <dgm:pt modelId="{F0C06A56-894D-404F-8B87-197175ACF50D}" cxnId="{A8431F1E-49CB-40CF-A499-888A7B774B20}" type="sibTrans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043D52CA-A0F8-4273-A788-0569B246F5C2}" type="pres">
      <dgm:prSet presAssocID="{D18D032F-D01A-486F-B1BB-D704B0C4D9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E10E492A-95F5-49E6-B00F-D4C5B5D72155}" type="pres">
      <dgm:prSet presAssocID="{D18D032F-D01A-486F-B1BB-D704B0C4D9E9}" presName="Name1" presStyleCnt="0"/>
      <dgm:spPr/>
    </dgm:pt>
    <dgm:pt modelId="{83FBA6E6-FC11-444E-A729-0A4E104015BA}" type="pres">
      <dgm:prSet presAssocID="{F0C06A56-894D-404F-8B87-197175ACF50D}" presName="picture_1" presStyleCnt="0"/>
      <dgm:spPr/>
    </dgm:pt>
    <dgm:pt modelId="{E66E365A-EDE5-439E-98BE-CEA9A761C7D0}" type="pres">
      <dgm:prSet presAssocID="{F0C06A56-894D-404F-8B87-197175ACF50D}" presName="pictureRepeatNode" presStyleLbl="alignImgPlace1" presStyleIdx="0" presStyleCnt="1" custScaleX="92789" custScaleY="87286"/>
      <dgm:spPr/>
      <dgm:t>
        <a:bodyPr/>
        <a:lstStyle/>
        <a:p>
          <a:endParaRPr lang="zh-CN" altLang="en-US"/>
        </a:p>
      </dgm:t>
    </dgm:pt>
    <dgm:pt modelId="{16EB8233-D154-4739-9F2F-20AFB7245FB3}" type="pres">
      <dgm:prSet presAssocID="{80EA91C7-545E-47EB-AEBB-D2F9475F997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431F1E-49CB-40CF-A499-888A7B774B20}" srcId="{D18D032F-D01A-486F-B1BB-D704B0C4D9E9}" destId="{80EA91C7-545E-47EB-AEBB-D2F9475F9975}" srcOrd="0" destOrd="0" parTransId="{59A109FE-DE5A-46C9-8A8A-E63F206B91EA}" sibTransId="{F0C06A56-894D-404F-8B87-197175ACF50D}"/>
    <dgm:cxn modelId="{B9975945-1694-4241-A3E6-21B937FBB106}" type="presOf" srcId="{F0C06A56-894D-404F-8B87-197175ACF50D}" destId="{E66E365A-EDE5-439E-98BE-CEA9A761C7D0}" srcOrd="0" destOrd="0" presId="urn:microsoft.com/office/officeart/2008/layout/CircularPictureCallout"/>
    <dgm:cxn modelId="{CEBF688B-532F-6D47-AAF0-8D42A13DA869}" type="presOf" srcId="{80EA91C7-545E-47EB-AEBB-D2F9475F9975}" destId="{16EB8233-D154-4739-9F2F-20AFB7245FB3}" srcOrd="0" destOrd="0" presId="urn:microsoft.com/office/officeart/2008/layout/CircularPictureCallout"/>
    <dgm:cxn modelId="{AC71179D-C729-8A4C-90F9-0041A3569EA5}" type="presOf" srcId="{D18D032F-D01A-486F-B1BB-D704B0C4D9E9}" destId="{043D52CA-A0F8-4273-A788-0569B246F5C2}" srcOrd="0" destOrd="0" presId="urn:microsoft.com/office/officeart/2008/layout/CircularPictureCallout"/>
    <dgm:cxn modelId="{7656884A-1948-2140-A159-7D62C767B27D}" type="presParOf" srcId="{043D52CA-A0F8-4273-A788-0569B246F5C2}" destId="{E10E492A-95F5-49E6-B00F-D4C5B5D72155}" srcOrd="0" destOrd="0" presId="urn:microsoft.com/office/officeart/2008/layout/CircularPictureCallout"/>
    <dgm:cxn modelId="{0738445C-CB0D-E746-AF01-D3F4311C7053}" type="presParOf" srcId="{E10E492A-95F5-49E6-B00F-D4C5B5D72155}" destId="{83FBA6E6-FC11-444E-A729-0A4E104015BA}" srcOrd="0" destOrd="0" presId="urn:microsoft.com/office/officeart/2008/layout/CircularPictureCallout"/>
    <dgm:cxn modelId="{808C2CE5-BA79-4A49-940D-CD0F8B1E7097}" type="presParOf" srcId="{83FBA6E6-FC11-444E-A729-0A4E104015BA}" destId="{E66E365A-EDE5-439E-98BE-CEA9A761C7D0}" srcOrd="0" destOrd="0" presId="urn:microsoft.com/office/officeart/2008/layout/CircularPictureCallout"/>
    <dgm:cxn modelId="{54E09A42-61C1-4744-8084-DC5226CFDF21}" type="presParOf" srcId="{E10E492A-95F5-49E6-B00F-D4C5B5D72155}" destId="{16EB8233-D154-4739-9F2F-20AFB7245FB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2595E-EAB5-4C63-B667-9C969BB3D4C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149993B-851C-4A0B-BEFC-6AE5F04FF226}">
      <dgm:prSet/>
      <dgm:spPr/>
      <dgm:t>
        <a:bodyPr/>
        <a:lstStyle/>
        <a:p>
          <a:endParaRPr lang="zh-CN" altLang="en-US"/>
        </a:p>
      </dgm:t>
    </dgm:pt>
    <dgm:pt modelId="{C6C212DF-912F-4EAC-A11C-5C1A5B106769}" cxnId="{76FF2F41-C754-4F85-8262-29BFBBE9A6D9}" type="parTrans">
      <dgm:prSet/>
      <dgm:spPr/>
      <dgm:t>
        <a:bodyPr/>
        <a:lstStyle/>
        <a:p>
          <a:endParaRPr lang="zh-CN" altLang="en-US"/>
        </a:p>
      </dgm:t>
    </dgm:pt>
    <dgm:pt modelId="{43505E6D-AD88-49C8-9FFB-9CEBF028CA51}" cxnId="{76FF2F41-C754-4F85-8262-29BFBBE9A6D9}" type="sibTrans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41A62C49-8EA4-44DD-8683-A10EC52611BB}" type="pres">
      <dgm:prSet presAssocID="{A152595E-EAB5-4C63-B667-9C969BB3D4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5E3FF1D-B507-4BF0-9537-6157171AE130}" type="pres">
      <dgm:prSet presAssocID="{A152595E-EAB5-4C63-B667-9C969BB3D4C1}" presName="Name1" presStyleCnt="0"/>
      <dgm:spPr/>
    </dgm:pt>
    <dgm:pt modelId="{2926028B-735F-4936-9146-742CC0DCEB5A}" type="pres">
      <dgm:prSet presAssocID="{43505E6D-AD88-49C8-9FFB-9CEBF028CA51}" presName="picture_1" presStyleCnt="0"/>
      <dgm:spPr/>
    </dgm:pt>
    <dgm:pt modelId="{14592C06-9F17-4FB0-968B-1E8F7D4D33DD}" type="pres">
      <dgm:prSet presAssocID="{43505E6D-AD88-49C8-9FFB-9CEBF028CA51}" presName="pictureRepeatNode" presStyleLbl="alignImgPlace1" presStyleIdx="0" presStyleCnt="1" custScaleX="87332" custScaleY="80318"/>
      <dgm:spPr/>
      <dgm:t>
        <a:bodyPr/>
        <a:lstStyle/>
        <a:p>
          <a:endParaRPr lang="zh-CN" altLang="en-US"/>
        </a:p>
      </dgm:t>
    </dgm:pt>
    <dgm:pt modelId="{E1D2530A-B181-4C59-B13B-BE1B1C751EDD}" type="pres">
      <dgm:prSet presAssocID="{9149993B-851C-4A0B-BEFC-6AE5F04FF22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9978A9D-F84A-A24C-BC64-00FBBAC3ED01}" type="presOf" srcId="{A152595E-EAB5-4C63-B667-9C969BB3D4C1}" destId="{41A62C49-8EA4-44DD-8683-A10EC52611BB}" srcOrd="0" destOrd="0" presId="urn:microsoft.com/office/officeart/2008/layout/CircularPictureCallout"/>
    <dgm:cxn modelId="{32E81428-9A48-7040-AFA2-2F98E1CCA4D5}" type="presOf" srcId="{9149993B-851C-4A0B-BEFC-6AE5F04FF226}" destId="{E1D2530A-B181-4C59-B13B-BE1B1C751EDD}" srcOrd="0" destOrd="0" presId="urn:microsoft.com/office/officeart/2008/layout/CircularPictureCallout"/>
    <dgm:cxn modelId="{C082D6CA-2036-594A-A356-6D217B6E7627}" type="presOf" srcId="{43505E6D-AD88-49C8-9FFB-9CEBF028CA51}" destId="{14592C06-9F17-4FB0-968B-1E8F7D4D33DD}" srcOrd="0" destOrd="0" presId="urn:microsoft.com/office/officeart/2008/layout/CircularPictureCallout"/>
    <dgm:cxn modelId="{76FF2F41-C754-4F85-8262-29BFBBE9A6D9}" srcId="{A152595E-EAB5-4C63-B667-9C969BB3D4C1}" destId="{9149993B-851C-4A0B-BEFC-6AE5F04FF226}" srcOrd="0" destOrd="0" parTransId="{C6C212DF-912F-4EAC-A11C-5C1A5B106769}" sibTransId="{43505E6D-AD88-49C8-9FFB-9CEBF028CA51}"/>
    <dgm:cxn modelId="{448C22E4-4DF0-CD46-92D0-EF494D78ECCD}" type="presParOf" srcId="{41A62C49-8EA4-44DD-8683-A10EC52611BB}" destId="{F5E3FF1D-B507-4BF0-9537-6157171AE130}" srcOrd="0" destOrd="0" presId="urn:microsoft.com/office/officeart/2008/layout/CircularPictureCallout"/>
    <dgm:cxn modelId="{9BAC0DD9-3E54-4A42-ADA6-C11FDC7ED746}" type="presParOf" srcId="{F5E3FF1D-B507-4BF0-9537-6157171AE130}" destId="{2926028B-735F-4936-9146-742CC0DCEB5A}" srcOrd="0" destOrd="0" presId="urn:microsoft.com/office/officeart/2008/layout/CircularPictureCallout"/>
    <dgm:cxn modelId="{DD585715-A4B0-4943-AC92-4D951E83A885}" type="presParOf" srcId="{2926028B-735F-4936-9146-742CC0DCEB5A}" destId="{14592C06-9F17-4FB0-968B-1E8F7D4D33DD}" srcOrd="0" destOrd="0" presId="urn:microsoft.com/office/officeart/2008/layout/CircularPictureCallout"/>
    <dgm:cxn modelId="{D674D499-D939-7F4F-AED3-64F580A1094D}" type="presParOf" srcId="{F5E3FF1D-B507-4BF0-9537-6157171AE130}" destId="{E1D2530A-B181-4C59-B13B-BE1B1C751E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6185A0-F77E-4F84-82E9-F15DBBFA17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2BF5EE-ED4D-474C-96AF-F2DB41C0BED9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chemeClr val="accent1"/>
              </a:solidFill>
            </a:rPr>
            <a:t>数据流</a:t>
          </a:r>
          <a:endParaRPr lang="zh-CN" altLang="en-US" sz="2800" dirty="0">
            <a:solidFill>
              <a:schemeClr val="accent1"/>
            </a:solidFill>
          </a:endParaRPr>
        </a:p>
      </dgm:t>
    </dgm:pt>
    <dgm:pt modelId="{B7C7CDCE-542B-4E46-8B22-218100BA7044}" cxnId="{7647AF7F-BA48-4972-A650-1E3D8043345C}" type="parTrans">
      <dgm:prSet/>
      <dgm:spPr/>
      <dgm:t>
        <a:bodyPr/>
        <a:lstStyle/>
        <a:p>
          <a:endParaRPr lang="zh-CN" altLang="en-US" sz="1100"/>
        </a:p>
      </dgm:t>
    </dgm:pt>
    <dgm:pt modelId="{9A5FC660-78F3-4D7D-A09A-EC7029BD778F}" cxnId="{7647AF7F-BA48-4972-A650-1E3D8043345C}" type="sibTrans">
      <dgm:prSet/>
      <dgm:spPr/>
      <dgm:t>
        <a:bodyPr/>
        <a:lstStyle/>
        <a:p>
          <a:endParaRPr lang="zh-CN" altLang="en-US" sz="1100"/>
        </a:p>
      </dgm:t>
    </dgm:pt>
    <dgm:pt modelId="{D3442208-D36D-4B6A-85FC-A55893DB780A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</a:rPr>
            <a:t>运营状况</a:t>
          </a:r>
          <a:endParaRPr lang="en-US" altLang="zh-CN" sz="2400" dirty="0" smtClean="0">
            <a:solidFill>
              <a:srgbClr val="FF0000"/>
            </a:solidFill>
          </a:endParaRPr>
        </a:p>
      </dgm:t>
    </dgm:pt>
    <dgm:pt modelId="{BE104EF9-7E24-4D97-89EC-AEA6B6CAF3C6}" cxnId="{3C937AE2-FD19-4B73-9F77-8B154E0F38F4}" type="parTrans">
      <dgm:prSet/>
      <dgm:spPr/>
      <dgm:t>
        <a:bodyPr/>
        <a:lstStyle/>
        <a:p>
          <a:endParaRPr lang="zh-CN" altLang="en-US" sz="1100"/>
        </a:p>
      </dgm:t>
    </dgm:pt>
    <dgm:pt modelId="{B777998D-8BA2-4C63-A148-4C984B08009C}" cxnId="{3C937AE2-FD19-4B73-9F77-8B154E0F38F4}" type="sibTrans">
      <dgm:prSet/>
      <dgm:spPr/>
      <dgm:t>
        <a:bodyPr/>
        <a:lstStyle/>
        <a:p>
          <a:endParaRPr lang="zh-CN" altLang="en-US" sz="1100"/>
        </a:p>
      </dgm:t>
    </dgm:pt>
    <dgm:pt modelId="{799634F4-AD0F-0A4C-98DA-9DE3F3A47AFB}">
      <dgm:prSet phldrT="[文本]" custT="1"/>
      <dgm:spPr/>
      <dgm:t>
        <a:bodyPr/>
        <a:lstStyle/>
        <a:p>
          <a:r>
            <a:rPr lang="zh-CN" altLang="en-US" sz="2400" smtClean="0">
              <a:solidFill>
                <a:srgbClr val="FF0000"/>
              </a:solidFill>
            </a:rPr>
            <a:t>资金需求</a:t>
          </a:r>
          <a:endParaRPr lang="en-US" altLang="zh-CN" sz="2400" dirty="0" smtClean="0">
            <a:solidFill>
              <a:srgbClr val="FF0000"/>
            </a:solidFill>
          </a:endParaRPr>
        </a:p>
      </dgm:t>
    </dgm:pt>
    <dgm:pt modelId="{F82D8131-8448-2947-A634-F324510E6F0A}" cxnId="{7FB48499-9B4F-1A48-A8EE-56EE5A16E776}" type="parTrans">
      <dgm:prSet/>
      <dgm:spPr/>
      <dgm:t>
        <a:bodyPr/>
        <a:lstStyle/>
        <a:p>
          <a:endParaRPr lang="zh-CN" altLang="en-US" sz="1100"/>
        </a:p>
      </dgm:t>
    </dgm:pt>
    <dgm:pt modelId="{DBB312F6-E5DD-CD4C-A65D-93A1F5F24965}" cxnId="{7FB48499-9B4F-1A48-A8EE-56EE5A16E776}" type="sibTrans">
      <dgm:prSet/>
      <dgm:spPr/>
      <dgm:t>
        <a:bodyPr/>
        <a:lstStyle/>
        <a:p>
          <a:endParaRPr lang="zh-CN" altLang="en-US" sz="1100"/>
        </a:p>
      </dgm:t>
    </dgm:pt>
    <dgm:pt modelId="{4FA890AE-E5D4-4886-B1A4-8A7AFA3D347A}" type="pres">
      <dgm:prSet presAssocID="{136185A0-F77E-4F84-82E9-F15DBBFA17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F6BECC06-411D-4897-A8C2-E3BCADE91F89}" type="pres">
      <dgm:prSet presAssocID="{612BF5EE-ED4D-474C-96AF-F2DB41C0BED9}" presName="thickLine" presStyleLbl="alignNode1" presStyleIdx="0" presStyleCnt="1" custLinFactNeighborX="30880" custLinFactNeighborY="-10199"/>
      <dgm:spPr/>
    </dgm:pt>
    <dgm:pt modelId="{BD62487F-DF18-4935-895A-805568DA194E}" type="pres">
      <dgm:prSet presAssocID="{612BF5EE-ED4D-474C-96AF-F2DB41C0BED9}" presName="horz1" presStyleCnt="0"/>
      <dgm:spPr/>
    </dgm:pt>
    <dgm:pt modelId="{97FA69E3-89AA-4EE9-9E1E-40B2706AD7EB}" type="pres">
      <dgm:prSet presAssocID="{612BF5EE-ED4D-474C-96AF-F2DB41C0BED9}" presName="tx1" presStyleLbl="revTx" presStyleIdx="0" presStyleCnt="3" custScaleX="185505"/>
      <dgm:spPr/>
      <dgm:t>
        <a:bodyPr/>
        <a:lstStyle/>
        <a:p>
          <a:endParaRPr lang="zh-CN" altLang="en-US"/>
        </a:p>
      </dgm:t>
    </dgm:pt>
    <dgm:pt modelId="{DE47B440-23F7-4511-BB74-FE7187954749}" type="pres">
      <dgm:prSet presAssocID="{612BF5EE-ED4D-474C-96AF-F2DB41C0BED9}" presName="vert1" presStyleCnt="0"/>
      <dgm:spPr/>
    </dgm:pt>
    <dgm:pt modelId="{B88F6F56-D408-2F41-8523-5A20FB12A1C8}" type="pres">
      <dgm:prSet presAssocID="{D3442208-D36D-4B6A-85FC-A55893DB780A}" presName="vertSpace2a" presStyleCnt="0"/>
      <dgm:spPr/>
    </dgm:pt>
    <dgm:pt modelId="{1C12BD90-4EC5-441A-A22D-74D4D59F4163}" type="pres">
      <dgm:prSet presAssocID="{D3442208-D36D-4B6A-85FC-A55893DB780A}" presName="horz2" presStyleCnt="0"/>
      <dgm:spPr/>
    </dgm:pt>
    <dgm:pt modelId="{74A8AA8B-E422-4F7C-8DB2-5FEA62E48825}" type="pres">
      <dgm:prSet presAssocID="{D3442208-D36D-4B6A-85FC-A55893DB780A}" presName="horzSpace2" presStyleCnt="0"/>
      <dgm:spPr/>
    </dgm:pt>
    <dgm:pt modelId="{F2DA2E98-053E-4E6D-8D2A-3537E6AA39CC}" type="pres">
      <dgm:prSet presAssocID="{D3442208-D36D-4B6A-85FC-A55893DB780A}" presName="tx2" presStyleLbl="revTx" presStyleIdx="1" presStyleCnt="3" custScaleX="128472"/>
      <dgm:spPr/>
      <dgm:t>
        <a:bodyPr/>
        <a:lstStyle/>
        <a:p>
          <a:endParaRPr lang="zh-CN" altLang="en-US"/>
        </a:p>
      </dgm:t>
    </dgm:pt>
    <dgm:pt modelId="{5FD815AE-281F-4643-8371-6D4F1954C3B5}" type="pres">
      <dgm:prSet presAssocID="{D3442208-D36D-4B6A-85FC-A55893DB780A}" presName="vert2" presStyleCnt="0"/>
      <dgm:spPr/>
    </dgm:pt>
    <dgm:pt modelId="{7AD27958-327C-4367-B4E6-638376C5193F}" type="pres">
      <dgm:prSet presAssocID="{D3442208-D36D-4B6A-85FC-A55893DB780A}" presName="thinLine2b" presStyleLbl="callout" presStyleIdx="0" presStyleCnt="2" custLinFactY="-17573" custLinFactNeighborX="-224" custLinFactNeighborY="-100000"/>
      <dgm:spPr/>
    </dgm:pt>
    <dgm:pt modelId="{E4AFCAC6-D109-4039-BD5D-22B95143F428}" type="pres">
      <dgm:prSet presAssocID="{D3442208-D36D-4B6A-85FC-A55893DB780A}" presName="vertSpace2b" presStyleCnt="0"/>
      <dgm:spPr/>
    </dgm:pt>
    <dgm:pt modelId="{2D0646DC-22BF-B04B-A014-07168DE3E836}" type="pres">
      <dgm:prSet presAssocID="{799634F4-AD0F-0A4C-98DA-9DE3F3A47AFB}" presName="horz2" presStyleCnt="0"/>
      <dgm:spPr/>
    </dgm:pt>
    <dgm:pt modelId="{8E9ADF2F-4A95-7A4B-A7A0-91BA810DF580}" type="pres">
      <dgm:prSet presAssocID="{799634F4-AD0F-0A4C-98DA-9DE3F3A47AFB}" presName="horzSpace2" presStyleCnt="0"/>
      <dgm:spPr/>
    </dgm:pt>
    <dgm:pt modelId="{973A4B64-F0F0-BA46-9D32-F659B22AD277}" type="pres">
      <dgm:prSet presAssocID="{799634F4-AD0F-0A4C-98DA-9DE3F3A47AFB}" presName="tx2" presStyleLbl="revTx" presStyleIdx="2" presStyleCnt="3" custScaleX="121417"/>
      <dgm:spPr/>
      <dgm:t>
        <a:bodyPr/>
        <a:lstStyle/>
        <a:p>
          <a:endParaRPr lang="zh-CN" altLang="en-US"/>
        </a:p>
      </dgm:t>
    </dgm:pt>
    <dgm:pt modelId="{81E9AF9D-28C8-4841-8F65-7D4829E82667}" type="pres">
      <dgm:prSet presAssocID="{799634F4-AD0F-0A4C-98DA-9DE3F3A47AFB}" presName="vert2" presStyleCnt="0"/>
      <dgm:spPr/>
    </dgm:pt>
    <dgm:pt modelId="{7EC90A07-17A4-084F-9437-D36E344A9012}" type="pres">
      <dgm:prSet presAssocID="{799634F4-AD0F-0A4C-98DA-9DE3F3A47AFB}" presName="thinLine2b" presStyleLbl="callout" presStyleIdx="1" presStyleCnt="2"/>
      <dgm:spPr/>
    </dgm:pt>
    <dgm:pt modelId="{76DD4927-3BE3-D94C-8467-06E7636FF3C9}" type="pres">
      <dgm:prSet presAssocID="{799634F4-AD0F-0A4C-98DA-9DE3F3A47AFB}" presName="vertSpace2b" presStyleCnt="0"/>
      <dgm:spPr/>
    </dgm:pt>
  </dgm:ptLst>
  <dgm:cxnLst>
    <dgm:cxn modelId="{7FB48499-9B4F-1A48-A8EE-56EE5A16E776}" srcId="{612BF5EE-ED4D-474C-96AF-F2DB41C0BED9}" destId="{799634F4-AD0F-0A4C-98DA-9DE3F3A47AFB}" srcOrd="1" destOrd="0" parTransId="{F82D8131-8448-2947-A634-F324510E6F0A}" sibTransId="{DBB312F6-E5DD-CD4C-A65D-93A1F5F24965}"/>
    <dgm:cxn modelId="{3C937AE2-FD19-4B73-9F77-8B154E0F38F4}" srcId="{612BF5EE-ED4D-474C-96AF-F2DB41C0BED9}" destId="{D3442208-D36D-4B6A-85FC-A55893DB780A}" srcOrd="0" destOrd="0" parTransId="{BE104EF9-7E24-4D97-89EC-AEA6B6CAF3C6}" sibTransId="{B777998D-8BA2-4C63-A148-4C984B08009C}"/>
    <dgm:cxn modelId="{012B91AE-30B2-3944-9BEC-3827CA832185}" type="presOf" srcId="{799634F4-AD0F-0A4C-98DA-9DE3F3A47AFB}" destId="{973A4B64-F0F0-BA46-9D32-F659B22AD277}" srcOrd="0" destOrd="0" presId="urn:microsoft.com/office/officeart/2008/layout/LinedList"/>
    <dgm:cxn modelId="{637E5E03-B668-EE46-8B87-BDC0093E4152}" type="presOf" srcId="{D3442208-D36D-4B6A-85FC-A55893DB780A}" destId="{F2DA2E98-053E-4E6D-8D2A-3537E6AA39CC}" srcOrd="0" destOrd="0" presId="urn:microsoft.com/office/officeart/2008/layout/LinedList"/>
    <dgm:cxn modelId="{F0568E8E-7B43-CD43-B11D-33B16DE97BF4}" type="presOf" srcId="{612BF5EE-ED4D-474C-96AF-F2DB41C0BED9}" destId="{97FA69E3-89AA-4EE9-9E1E-40B2706AD7EB}" srcOrd="0" destOrd="0" presId="urn:microsoft.com/office/officeart/2008/layout/LinedList"/>
    <dgm:cxn modelId="{7647AF7F-BA48-4972-A650-1E3D8043345C}" srcId="{136185A0-F77E-4F84-82E9-F15DBBFA1749}" destId="{612BF5EE-ED4D-474C-96AF-F2DB41C0BED9}" srcOrd="0" destOrd="0" parTransId="{B7C7CDCE-542B-4E46-8B22-218100BA7044}" sibTransId="{9A5FC660-78F3-4D7D-A09A-EC7029BD778F}"/>
    <dgm:cxn modelId="{E0C53463-B13C-1A43-B68E-B5AE251600A9}" type="presOf" srcId="{136185A0-F77E-4F84-82E9-F15DBBFA1749}" destId="{4FA890AE-E5D4-4886-B1A4-8A7AFA3D347A}" srcOrd="0" destOrd="0" presId="urn:microsoft.com/office/officeart/2008/layout/LinedList"/>
    <dgm:cxn modelId="{B8DE8290-5E56-F74F-AF2F-B7FA3925E741}" type="presParOf" srcId="{4FA890AE-E5D4-4886-B1A4-8A7AFA3D347A}" destId="{F6BECC06-411D-4897-A8C2-E3BCADE91F89}" srcOrd="0" destOrd="0" presId="urn:microsoft.com/office/officeart/2008/layout/LinedList"/>
    <dgm:cxn modelId="{C27F02BD-5034-9242-9C4D-8818F8F57AE8}" type="presParOf" srcId="{4FA890AE-E5D4-4886-B1A4-8A7AFA3D347A}" destId="{BD62487F-DF18-4935-895A-805568DA194E}" srcOrd="1" destOrd="0" presId="urn:microsoft.com/office/officeart/2008/layout/LinedList"/>
    <dgm:cxn modelId="{ADBBB3C5-29EE-394B-A8C3-1E62C4C63A58}" type="presParOf" srcId="{BD62487F-DF18-4935-895A-805568DA194E}" destId="{97FA69E3-89AA-4EE9-9E1E-40B2706AD7EB}" srcOrd="0" destOrd="0" presId="urn:microsoft.com/office/officeart/2008/layout/LinedList"/>
    <dgm:cxn modelId="{6D0AEA55-E34E-8E4C-A178-E04D8486ECE2}" type="presParOf" srcId="{BD62487F-DF18-4935-895A-805568DA194E}" destId="{DE47B440-23F7-4511-BB74-FE7187954749}" srcOrd="1" destOrd="0" presId="urn:microsoft.com/office/officeart/2008/layout/LinedList"/>
    <dgm:cxn modelId="{C8B34F90-A8A6-314D-9A25-153F3FBC5572}" type="presParOf" srcId="{DE47B440-23F7-4511-BB74-FE7187954749}" destId="{B88F6F56-D408-2F41-8523-5A20FB12A1C8}" srcOrd="0" destOrd="0" presId="urn:microsoft.com/office/officeart/2008/layout/LinedList"/>
    <dgm:cxn modelId="{6239A421-B6FC-2B43-A4C3-DAC7FC3E8F9A}" type="presParOf" srcId="{DE47B440-23F7-4511-BB74-FE7187954749}" destId="{1C12BD90-4EC5-441A-A22D-74D4D59F4163}" srcOrd="1" destOrd="0" presId="urn:microsoft.com/office/officeart/2008/layout/LinedList"/>
    <dgm:cxn modelId="{E750C40E-B9A1-524B-B73F-7099981A35BD}" type="presParOf" srcId="{1C12BD90-4EC5-441A-A22D-74D4D59F4163}" destId="{74A8AA8B-E422-4F7C-8DB2-5FEA62E48825}" srcOrd="0" destOrd="0" presId="urn:microsoft.com/office/officeart/2008/layout/LinedList"/>
    <dgm:cxn modelId="{5F93F0F9-28DA-AE42-8634-E7D3DC5D0347}" type="presParOf" srcId="{1C12BD90-4EC5-441A-A22D-74D4D59F4163}" destId="{F2DA2E98-053E-4E6D-8D2A-3537E6AA39CC}" srcOrd="1" destOrd="0" presId="urn:microsoft.com/office/officeart/2008/layout/LinedList"/>
    <dgm:cxn modelId="{8C745383-6D70-7B4A-89CE-5F9BB0C78427}" type="presParOf" srcId="{1C12BD90-4EC5-441A-A22D-74D4D59F4163}" destId="{5FD815AE-281F-4643-8371-6D4F1954C3B5}" srcOrd="2" destOrd="0" presId="urn:microsoft.com/office/officeart/2008/layout/LinedList"/>
    <dgm:cxn modelId="{29AEA520-E699-1948-B733-EF7C452786BC}" type="presParOf" srcId="{DE47B440-23F7-4511-BB74-FE7187954749}" destId="{7AD27958-327C-4367-B4E6-638376C5193F}" srcOrd="2" destOrd="0" presId="urn:microsoft.com/office/officeart/2008/layout/LinedList"/>
    <dgm:cxn modelId="{24DEADA4-61E3-4A49-AA02-3B05E42A0DB7}" type="presParOf" srcId="{DE47B440-23F7-4511-BB74-FE7187954749}" destId="{E4AFCAC6-D109-4039-BD5D-22B95143F428}" srcOrd="3" destOrd="0" presId="urn:microsoft.com/office/officeart/2008/layout/LinedList"/>
    <dgm:cxn modelId="{AF032E1B-1B40-9341-9330-7005744DA770}" type="presParOf" srcId="{DE47B440-23F7-4511-BB74-FE7187954749}" destId="{2D0646DC-22BF-B04B-A014-07168DE3E836}" srcOrd="4" destOrd="0" presId="urn:microsoft.com/office/officeart/2008/layout/LinedList"/>
    <dgm:cxn modelId="{9B633D45-92E0-5A4E-B04E-57DAD8C23B1C}" type="presParOf" srcId="{2D0646DC-22BF-B04B-A014-07168DE3E836}" destId="{8E9ADF2F-4A95-7A4B-A7A0-91BA810DF580}" srcOrd="0" destOrd="0" presId="urn:microsoft.com/office/officeart/2008/layout/LinedList"/>
    <dgm:cxn modelId="{37A49790-63C2-F74A-B4D1-8BCDF0B8B950}" type="presParOf" srcId="{2D0646DC-22BF-B04B-A014-07168DE3E836}" destId="{973A4B64-F0F0-BA46-9D32-F659B22AD277}" srcOrd="1" destOrd="0" presId="urn:microsoft.com/office/officeart/2008/layout/LinedList"/>
    <dgm:cxn modelId="{7E758A01-F524-974D-B9A3-473FF68A1177}" type="presParOf" srcId="{2D0646DC-22BF-B04B-A014-07168DE3E836}" destId="{81E9AF9D-28C8-4841-8F65-7D4829E82667}" srcOrd="2" destOrd="0" presId="urn:microsoft.com/office/officeart/2008/layout/LinedList"/>
    <dgm:cxn modelId="{1872C892-816B-5A40-9C75-EDC3E4C90AD8}" type="presParOf" srcId="{DE47B440-23F7-4511-BB74-FE7187954749}" destId="{7EC90A07-17A4-084F-9437-D36E344A9012}" srcOrd="5" destOrd="0" presId="urn:microsoft.com/office/officeart/2008/layout/LinedList"/>
    <dgm:cxn modelId="{2B2DD86D-6F21-1E4C-ADE6-614164BC6B02}" type="presParOf" srcId="{DE47B440-23F7-4511-BB74-FE7187954749}" destId="{76DD4927-3BE3-D94C-8467-06E7636FF3C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>
      <a:xfrm>
        <a:off x="0" y="0"/>
        <a:ext cx="3119464" cy="1691971"/>
        <a:chOff x="0" y="0"/>
        <a:chExt cx="0" cy="0"/>
      </a:xfrm>
    </dsp:grpSpPr>
    <dsp:sp>
      <dsp:nvSpPr>
        <dsp:cNvPr id="1" name="直接连接符 0"/>
        <dsp:cNvSpPr/>
      </dsp:nvSpPr>
      <dsp:spPr>
        <a:xfrm>
          <a:off x="0" y="0"/>
          <a:ext cx="3119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>
      <dsp:nvSpPr>
        <dsp:cNvPr id="2" name="矩形 1"/>
        <dsp:cNvSpPr/>
      </dsp:nvSpPr>
      <dsp:spPr>
        <a:xfrm>
          <a:off x="0" y="0"/>
          <a:ext cx="479605" cy="1691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solidFill>
                <a:schemeClr val="accent1"/>
              </a:solidFill>
            </a:rPr>
            <a:t>资金流</a:t>
          </a:r>
          <a:endParaRPr lang="zh-CN" altLang="en-US" sz="2300" kern="1200" dirty="0">
            <a:solidFill>
              <a:schemeClr val="accent1"/>
            </a:solidFill>
          </a:endParaRPr>
        </a:p>
      </dsp:txBody>
      <dsp:txXfrm>
        <a:off x="0" y="0"/>
        <a:ext cx="479605" cy="1691971"/>
      </dsp:txXfrm>
    </dsp:sp>
    <dsp:sp>
      <dsp:nvSpPr>
        <dsp:cNvPr id="3" name="矩形 2"/>
        <dsp:cNvSpPr/>
      </dsp:nvSpPr>
      <dsp:spPr>
        <a:xfrm>
          <a:off x="526397" y="39325"/>
          <a:ext cx="2448779" cy="786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0000"/>
              </a:solidFill>
            </a:rPr>
            <a:t>快车业务</a:t>
          </a:r>
          <a:endParaRPr lang="en-US" altLang="zh-CN" sz="2400" b="1" kern="1200" dirty="0" smtClean="0">
            <a:solidFill>
              <a:srgbClr val="FF0000"/>
            </a:solidFill>
          </a:endParaRPr>
        </a:p>
      </dsp:txBody>
      <dsp:txXfrm>
        <a:off x="526397" y="39325"/>
        <a:ext cx="2448779" cy="786502"/>
      </dsp:txXfrm>
    </dsp:sp>
    <dsp:sp>
      <dsp:nvSpPr>
        <dsp:cNvPr id="4" name="直接连接符 3"/>
        <dsp:cNvSpPr/>
      </dsp:nvSpPr>
      <dsp:spPr>
        <a:xfrm>
          <a:off x="479605" y="825827"/>
          <a:ext cx="2495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>
      <dsp:nvSpPr>
        <dsp:cNvPr id="5" name="矩形 4"/>
        <dsp:cNvSpPr/>
      </dsp:nvSpPr>
      <dsp:spPr>
        <a:xfrm>
          <a:off x="526397" y="865152"/>
          <a:ext cx="2448779" cy="786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0000"/>
              </a:solidFill>
            </a:rPr>
            <a:t>专车业务</a:t>
          </a:r>
          <a:endParaRPr lang="en-US" altLang="zh-CN" sz="2400" b="1" kern="1200" dirty="0" smtClean="0">
            <a:solidFill>
              <a:srgbClr val="FF0000"/>
            </a:solidFill>
          </a:endParaRPr>
        </a:p>
      </dsp:txBody>
      <dsp:txXfrm>
        <a:off x="526397" y="865152"/>
        <a:ext cx="2448779" cy="786502"/>
      </dsp:txXfrm>
    </dsp:sp>
    <dsp:sp>
      <dsp:nvSpPr>
        <dsp:cNvPr id="6" name="直接连接符 5"/>
        <dsp:cNvSpPr/>
      </dsp:nvSpPr>
      <dsp:spPr>
        <a:xfrm>
          <a:off x="479605" y="1651654"/>
          <a:ext cx="2495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>
      <a:xfrm>
        <a:off x="0" y="0"/>
        <a:ext cx="2959144" cy="3287189"/>
        <a:chOff x="0" y="0"/>
        <a:chExt cx="0" cy="0"/>
      </a:xfrm>
    </dsp:grpSpPr>
    <dsp:sp>
      <dsp:nvSpPr>
        <dsp:cNvPr id="1" name="椭圆 0"/>
        <dsp:cNvSpPr/>
      </dsp:nvSpPr>
      <dsp:spPr>
        <a:xfrm>
          <a:off x="793131" y="997864"/>
          <a:ext cx="1372880" cy="1291459"/>
        </a:xfrm>
        <a:prstGeom prst="ellipse">
          <a:avLst/>
        </a:prstGeom>
        <a:blipFill rotWithShape="1">
          <a:blip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>
      <dsp:nvSpPr>
        <dsp:cNvPr id="2" name="矩形 1"/>
        <dsp:cNvSpPr/>
      </dsp:nvSpPr>
      <dsp:spPr>
        <a:xfrm>
          <a:off x="1006108" y="1689461"/>
          <a:ext cx="946926" cy="4882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500" kern="1200"/>
        </a:p>
      </dsp:txBody>
      <dsp:txXfrm>
        <a:off x="1006108" y="1689461"/>
        <a:ext cx="946926" cy="488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>
      <a:xfrm>
        <a:off x="0" y="0"/>
        <a:ext cx="2942811" cy="2164657"/>
        <a:chOff x="0" y="0"/>
        <a:chExt cx="0" cy="0"/>
      </a:xfrm>
    </dsp:grpSpPr>
    <dsp:sp>
      <dsp:nvSpPr>
        <dsp:cNvPr id="1" name="椭圆 0"/>
        <dsp:cNvSpPr/>
      </dsp:nvSpPr>
      <dsp:spPr>
        <a:xfrm>
          <a:off x="828901" y="491426"/>
          <a:ext cx="1285007" cy="1181803"/>
        </a:xfrm>
        <a:prstGeom prst="ellipse">
          <a:avLst/>
        </a:prstGeom>
        <a:blipFill rotWithShape="1">
          <a:blip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>
      <dsp:nvSpPr>
        <dsp:cNvPr id="2" name="矩形 1"/>
        <dsp:cNvSpPr/>
      </dsp:nvSpPr>
      <dsp:spPr>
        <a:xfrm>
          <a:off x="1000555" y="1127942"/>
          <a:ext cx="941699" cy="485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500" kern="1200"/>
        </a:p>
      </dsp:txBody>
      <dsp:txXfrm>
        <a:off x="1000555" y="1127942"/>
        <a:ext cx="941699" cy="48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>
      <a:xfrm>
        <a:off x="0" y="0"/>
        <a:ext cx="2056254" cy="1474721"/>
        <a:chOff x="0" y="0"/>
        <a:chExt cx="0" cy="0"/>
      </a:xfrm>
    </dsp:grpSpPr>
    <dsp:sp>
      <dsp:nvSpPr>
        <dsp:cNvPr id="1" name="直接连接符 0"/>
        <dsp:cNvSpPr/>
      </dsp:nvSpPr>
      <dsp:spPr>
        <a:xfrm>
          <a:off x="0" y="0"/>
          <a:ext cx="2056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>
      <dsp:nvSpPr>
        <dsp:cNvPr id="2" name="矩形 1"/>
        <dsp:cNvSpPr/>
      </dsp:nvSpPr>
      <dsp:spPr>
        <a:xfrm>
          <a:off x="0" y="720"/>
          <a:ext cx="546837" cy="147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1"/>
              </a:solidFill>
            </a:rPr>
            <a:t>数据流</a:t>
          </a:r>
          <a:endParaRPr lang="zh-CN" altLang="en-US" sz="2800" kern="1200" dirty="0">
            <a:solidFill>
              <a:schemeClr val="accent1"/>
            </a:solidFill>
          </a:endParaRPr>
        </a:p>
      </dsp:txBody>
      <dsp:txXfrm>
        <a:off x="0" y="720"/>
        <a:ext cx="546837" cy="1473280"/>
      </dsp:txXfrm>
    </dsp:sp>
    <dsp:sp>
      <dsp:nvSpPr>
        <dsp:cNvPr id="3" name="矩形 2"/>
        <dsp:cNvSpPr/>
      </dsp:nvSpPr>
      <dsp:spPr>
        <a:xfrm>
          <a:off x="568946" y="34962"/>
          <a:ext cx="1486452" cy="68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0000"/>
              </a:solidFill>
            </a:rPr>
            <a:t>运营状况</a:t>
          </a:r>
          <a:endParaRPr lang="en-US" altLang="zh-CN" sz="2400" kern="1200" dirty="0" smtClean="0">
            <a:solidFill>
              <a:srgbClr val="FF0000"/>
            </a:solidFill>
          </a:endParaRPr>
        </a:p>
      </dsp:txBody>
      <dsp:txXfrm>
        <a:off x="568946" y="34962"/>
        <a:ext cx="1486452" cy="684845"/>
      </dsp:txXfrm>
    </dsp:sp>
    <dsp:sp>
      <dsp:nvSpPr>
        <dsp:cNvPr id="4" name="直接连接符 3"/>
        <dsp:cNvSpPr/>
      </dsp:nvSpPr>
      <dsp:spPr>
        <a:xfrm>
          <a:off x="544196" y="679239"/>
          <a:ext cx="1179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>
      <dsp:nvSpPr>
        <dsp:cNvPr id="5" name="矩形 4"/>
        <dsp:cNvSpPr/>
      </dsp:nvSpPr>
      <dsp:spPr>
        <a:xfrm>
          <a:off x="568946" y="754050"/>
          <a:ext cx="1404824" cy="68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>
              <a:solidFill>
                <a:srgbClr val="FF0000"/>
              </a:solidFill>
            </a:rPr>
            <a:t>资金需求</a:t>
          </a:r>
          <a:endParaRPr lang="en-US" altLang="zh-CN" sz="2400" kern="1200" dirty="0" smtClean="0">
            <a:solidFill>
              <a:srgbClr val="FF0000"/>
            </a:solidFill>
          </a:endParaRPr>
        </a:p>
      </dsp:txBody>
      <dsp:txXfrm>
        <a:off x="568946" y="754050"/>
        <a:ext cx="1404824" cy="684845"/>
      </dsp:txXfrm>
    </dsp:sp>
    <dsp:sp>
      <dsp:nvSpPr>
        <dsp:cNvPr id="6" name="直接连接符 5"/>
        <dsp:cNvSpPr/>
      </dsp:nvSpPr>
      <dsp:spPr>
        <a:xfrm>
          <a:off x="546837" y="1438895"/>
          <a:ext cx="1179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sz="11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B9A179D-2D27-49E2-B022-8EDDA2EFE68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/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sz="1800"/>
          </a:p>
        </p:txBody>
      </p:sp>
      <p:sp>
        <p:nvSpPr>
          <p:cNvPr id="8" name="Freeform 7"/>
          <p:cNvSpPr/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" name="Freeform 6"/>
          <p:cNvSpPr/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sz="1800"/>
          </a:p>
        </p:txBody>
      </p:sp>
      <p:sp>
        <p:nvSpPr>
          <p:cNvPr id="12" name="Freeform 7"/>
          <p:cNvSpPr/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sz="1200" b="1" i="1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endParaRPr sz="12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1200" i="1">
                <a:latin typeface="Arial" panose="020B0604020202020204" pitchFamily="34" charset="0"/>
                <a:cs typeface="Arial" panose="020B0604020202020204" pitchFamily="34" charset="0"/>
              </a:rPr>
              <a:t>To change the  image on this slide, select the picture and delete it. Then click the Pictures icon in the placeholder to insert your own image.</a:t>
            </a:r>
            <a:endParaRPr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" name="Freeform 6"/>
          <p:cNvSpPr/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sz="1800"/>
          </a:p>
        </p:txBody>
      </p:sp>
      <p:sp>
        <p:nvSpPr>
          <p:cNvPr id="9" name="Freeform 7"/>
          <p:cNvSpPr/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sz="1800"/>
          </a:p>
        </p:txBody>
      </p:sp>
      <p:sp>
        <p:nvSpPr>
          <p:cNvPr id="10" name="Freeform 7"/>
          <p:cNvSpPr/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2.xml"/><Relationship Id="rId20" Type="http://schemas.microsoft.com/office/2007/relationships/diagramDrawing" Target="../diagrams/drawing4.xml"/><Relationship Id="rId2" Type="http://schemas.openxmlformats.org/officeDocument/2006/relationships/diagramLayout" Target="../diagrams/layout1.xml"/><Relationship Id="rId19" Type="http://schemas.openxmlformats.org/officeDocument/2006/relationships/diagramColors" Target="../diagrams/colors4.xml"/><Relationship Id="rId18" Type="http://schemas.openxmlformats.org/officeDocument/2006/relationships/diagramQuickStyle" Target="../diagrams/quickStyle4.xml"/><Relationship Id="rId17" Type="http://schemas.openxmlformats.org/officeDocument/2006/relationships/diagramLayout" Target="../diagrams/layout4.xml"/><Relationship Id="rId16" Type="http://schemas.openxmlformats.org/officeDocument/2006/relationships/diagramData" Target="../diagrams/data4.xml"/><Relationship Id="rId15" Type="http://schemas.microsoft.com/office/2007/relationships/diagramDrawing" Target="../diagrams/drawing3.xml"/><Relationship Id="rId14" Type="http://schemas.openxmlformats.org/officeDocument/2006/relationships/diagramColors" Target="../diagrams/colors3.xml"/><Relationship Id="rId13" Type="http://schemas.openxmlformats.org/officeDocument/2006/relationships/diagramQuickStyle" Target="../diagrams/quickStyle3.xml"/><Relationship Id="rId12" Type="http://schemas.openxmlformats.org/officeDocument/2006/relationships/diagramLayout" Target="../diagrams/layout3.xml"/><Relationship Id="rId11" Type="http://schemas.openxmlformats.org/officeDocument/2006/relationships/diagramData" Target="../diagrams/data3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</a:rPr>
              <a:t>2017</a:t>
            </a:r>
            <a:br>
              <a:rPr lang="en-US" altLang="zh-CN" dirty="0"/>
            </a:br>
            <a:r>
              <a:rPr lang="zh-CN" altLang="en-US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跨界共享</a:t>
            </a:r>
            <a:r>
              <a:rPr lang="en-US" altLang="zh-CN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资源为王！</a:t>
            </a:r>
            <a:br>
              <a:rPr lang="zh-CN" altLang="en-US" dirty="0"/>
            </a:b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1+1&gt;2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4533900"/>
            <a:ext cx="4313555" cy="92964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Present by: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张明阳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潘辉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张豫梅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李欣欣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张婉姬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 </a:t>
            </a:r>
            <a:r>
              <a:rPr lang="en-US" altLang="zh-CN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CONTENT</a:t>
            </a:r>
            <a:endParaRPr lang="en-US" sz="40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5470202" y="2632075"/>
            <a:ext cx="6017525" cy="43088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跨界联合的互惠  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5491734" y="3355975"/>
            <a:ext cx="6016752" cy="43088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联动商业模式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Placeholder 5"/>
          <p:cNvSpPr txBox="1"/>
          <p:nvPr/>
        </p:nvSpPr>
        <p:spPr>
          <a:xfrm>
            <a:off x="5511038" y="3978275"/>
            <a:ext cx="6016752" cy="43088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共生共荣的前景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5520690" y="4697095"/>
            <a:ext cx="6016752" cy="43088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畅想未来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Oval 19" descr="Closeup of hands holding magnifier and pen" title="Sample Picture"/>
          <p:cNvSpPr/>
          <p:nvPr/>
        </p:nvSpPr>
        <p:spPr>
          <a:xfrm>
            <a:off x="4925919" y="2459053"/>
            <a:ext cx="490631" cy="498443"/>
          </a:xfrm>
          <a:prstGeom prst="ellipse">
            <a:avLst/>
          </a:prstGeom>
          <a:blipFill dpi="0" rotWithShape="1">
            <a:blip r:embed="rId1" cstate="print">
              <a:duotone>
                <a:schemeClr val="dk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 descr="Closeup of hand holding pen and pointing to data in column chart" title="Sample Picture"/>
          <p:cNvSpPr/>
          <p:nvPr/>
        </p:nvSpPr>
        <p:spPr>
          <a:xfrm>
            <a:off x="4951320" y="3906854"/>
            <a:ext cx="490631" cy="498443"/>
          </a:xfrm>
          <a:prstGeom prst="ellipse">
            <a:avLst/>
          </a:prstGeom>
          <a:blipFill dpi="0" rotWithShape="1">
            <a:blip r:embed="rId2" cstate="print">
              <a:duotone>
                <a:schemeClr val="dk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 descr="Closeup of hand holding pencil and sketching" title="Sample Picture"/>
          <p:cNvSpPr/>
          <p:nvPr/>
        </p:nvSpPr>
        <p:spPr>
          <a:xfrm>
            <a:off x="4925920" y="3221053"/>
            <a:ext cx="490631" cy="498443"/>
          </a:xfrm>
          <a:prstGeom prst="ellipse">
            <a:avLst/>
          </a:prstGeom>
          <a:blipFill dpi="0" rotWithShape="1">
            <a:blip r:embed="rId3" cstate="print">
              <a:duotone>
                <a:schemeClr val="dk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 descr="Closeup of hand plugging cables into computer" title="Sample Picture"/>
          <p:cNvSpPr/>
          <p:nvPr/>
        </p:nvSpPr>
        <p:spPr>
          <a:xfrm>
            <a:off x="4951319" y="4629817"/>
            <a:ext cx="490631" cy="498443"/>
          </a:xfrm>
          <a:prstGeom prst="ellipse">
            <a:avLst/>
          </a:prstGeom>
          <a:blipFill dpi="0" rotWithShape="1">
            <a:blip r:embed="rId4">
              <a:duotone>
                <a:schemeClr val="dk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" y="3070171"/>
            <a:ext cx="3886200" cy="1461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弧形 25"/>
          <p:cNvSpPr/>
          <p:nvPr/>
        </p:nvSpPr>
        <p:spPr>
          <a:xfrm rot="14640000">
            <a:off x="1068705" y="2745105"/>
            <a:ext cx="3848100" cy="302641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跨界联合的互惠</a:t>
            </a:r>
            <a:endParaRPr lang="en-US" sz="40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弧形 13"/>
          <p:cNvSpPr/>
          <p:nvPr/>
        </p:nvSpPr>
        <p:spPr>
          <a:xfrm rot="3180000">
            <a:off x="7491095" y="2226310"/>
            <a:ext cx="3848100" cy="302641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Placeholder 11" descr="J:\Miracle Corps\tengxun.jpgtengxu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180320" y="2363470"/>
            <a:ext cx="942975" cy="815340"/>
          </a:xfrm>
          <a:prstGeom prst="ellipse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  <p:pic>
        <p:nvPicPr>
          <p:cNvPr id="9" name="Picture Placeholder 11" descr="J:\Miracle Corps\ali.jpgal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4510" y="3529965"/>
            <a:ext cx="943610" cy="732790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10" name="Picture Placeholder 11" descr="J:\Miracle Corps\baidu.jpgbaidu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54615" y="4725035"/>
            <a:ext cx="868680" cy="78105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16" name="加号 15"/>
          <p:cNvSpPr/>
          <p:nvPr/>
        </p:nvSpPr>
        <p:spPr>
          <a:xfrm>
            <a:off x="10113010" y="3778885"/>
            <a:ext cx="299720" cy="241935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bagu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58970" y="2011680"/>
            <a:ext cx="3855085" cy="3776980"/>
          </a:xfrm>
          <a:prstGeom prst="rect">
            <a:avLst/>
          </a:prstGeom>
        </p:spPr>
      </p:pic>
      <p:pic>
        <p:nvPicPr>
          <p:cNvPr id="19" name="Picture Placeholder 11" descr="J:\Miracle Corps\download (1).jpgdownload (1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24213" y="4319746"/>
            <a:ext cx="1323903" cy="796925"/>
          </a:xfrm>
          <a:prstGeom prst="ellipse">
            <a:avLst/>
          </a:prstGeom>
        </p:spPr>
      </p:pic>
      <p:pic>
        <p:nvPicPr>
          <p:cNvPr id="3" name="Picture Placeholder 11" descr="J:\Miracle Corps\didi.jpgdidi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38825" y="2692400"/>
            <a:ext cx="1310005" cy="737870"/>
          </a:xfrm>
          <a:prstGeom prst="ellipse">
            <a:avLst/>
          </a:prstGeom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2487930" y="5377180"/>
            <a:ext cx="2345055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sz="1400" b="1"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Placeholder 11" descr="J:\Miracle Corps\123.jpg1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3645" y="2556510"/>
            <a:ext cx="1322070" cy="601980"/>
          </a:xfrm>
          <a:prstGeom prst="ellipse">
            <a:avLst/>
          </a:prstGeom>
        </p:spPr>
      </p:pic>
      <p:pic>
        <p:nvPicPr>
          <p:cNvPr id="20" name="Picture Placeholder 11" descr="J:\Miracle Corps\456.jpg45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41020" y="3025775"/>
            <a:ext cx="1097280" cy="637540"/>
          </a:xfrm>
          <a:prstGeom prst="ellipse">
            <a:avLst/>
          </a:prstGeom>
        </p:spPr>
      </p:pic>
      <p:pic>
        <p:nvPicPr>
          <p:cNvPr id="21" name="Picture Placeholder 11" descr="J:\Miracle Corps\789.jpg78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38300" y="3158490"/>
            <a:ext cx="1168400" cy="567055"/>
          </a:xfrm>
          <a:prstGeom prst="ellipse">
            <a:avLst/>
          </a:prstGeom>
        </p:spPr>
      </p:pic>
      <p:sp>
        <p:nvSpPr>
          <p:cNvPr id="23" name="加号 22"/>
          <p:cNvSpPr/>
          <p:nvPr/>
        </p:nvSpPr>
        <p:spPr>
          <a:xfrm>
            <a:off x="2062480" y="3953510"/>
            <a:ext cx="299720" cy="24193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950595" y="4641215"/>
            <a:ext cx="1411605" cy="608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566</a:t>
            </a:r>
            <a:r>
              <a:rPr lang="zh-CN" altLang="en-US" sz="1600" b="1">
                <a:ea typeface="宋体" panose="02010600030101010101" pitchFamily="2" charset="-122"/>
              </a:rPr>
              <a:t>个服务商</a:t>
            </a:r>
            <a:endParaRPr lang="zh-CN" altLang="en-US" sz="16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联动商业</a:t>
            </a:r>
            <a:r>
              <a:rPr lang="zh-CN" altLang="en-US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模式 </a:t>
            </a:r>
            <a:r>
              <a:rPr lang="en-US" altLang="zh-CN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–</a:t>
            </a:r>
            <a:r>
              <a:rPr lang="zh-CN" altLang="en-US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共享服务</a:t>
            </a:r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平台</a:t>
            </a:r>
            <a:endParaRPr lang="en-US" altLang="zh-CN" sz="40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19100" y="2358504"/>
            <a:ext cx="4000500" cy="326136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wrap="square">
            <a:spAutoFit/>
          </a:bodyPr>
          <a:lstStyle/>
          <a:p>
            <a:pPr marL="459105" indent="-342900">
              <a:buFont typeface="+mj-lt"/>
              <a:buAutoNum type="arabicPeriod"/>
              <a:defRPr/>
            </a:pPr>
            <a:endParaRPr kumimoji="0" lang="en-US" altLang="zh-CN" sz="16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优客作为共享综合服务平台主体</a:t>
            </a:r>
            <a:endParaRPr lang="en-US" altLang="zh-CN" sz="16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6305" lvl="1" indent="-342900">
              <a:buFont typeface="Arial" panose="020B0604020202020204"/>
              <a:buChar char="•"/>
              <a:defRPr/>
            </a:pP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共享人力、行政、配送</a:t>
            </a:r>
            <a:r>
              <a:rPr lang="zh-CN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出行、</a:t>
            </a:r>
            <a:r>
              <a:rPr lang="en-US" altLang="zh-CN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</a:t>
            </a: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等综合服务</a:t>
            </a:r>
            <a:endParaRPr lang="en-US" altLang="zh-CN" sz="16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3405" lvl="1">
              <a:defRPr/>
            </a:pPr>
            <a:endParaRPr lang="en-US" altLang="zh-CN" sz="16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优客将相关服务外包给</a:t>
            </a: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第三方供应商</a:t>
            </a:r>
            <a:r>
              <a:rPr lang="zh-CN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、中小创企业、</a:t>
            </a: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滴滴</a:t>
            </a:r>
            <a:endParaRPr lang="en-US" altLang="zh-CN" sz="16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endParaRPr lang="en-US" altLang="zh-CN" sz="16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中小创企业、滴滴、第三方供应商均依据各自需求接受优客的综合服务</a:t>
            </a:r>
            <a:endParaRPr lang="en-US" altLang="zh-CN" sz="16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endParaRPr lang="en-US" altLang="zh-CN" sz="16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zh-CN" altLang="en-US" sz="16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定价</a:t>
            </a:r>
            <a:r>
              <a:rPr lang="zh-CN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方面，优客将在外包服务成本的基础上加成</a:t>
            </a:r>
            <a:r>
              <a:rPr lang="en-US" altLang="zh-CN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10%</a:t>
            </a:r>
            <a:r>
              <a:rPr lang="zh-CN" altLang="en-US" sz="16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收取综合服务费用</a:t>
            </a:r>
            <a:endParaRPr lang="en-US" altLang="zh-CN" sz="16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671492" y="2240194"/>
            <a:ext cx="7252594" cy="3652605"/>
            <a:chOff x="899592" y="1124744"/>
            <a:chExt cx="6952438" cy="3209582"/>
          </a:xfrm>
        </p:grpSpPr>
        <p:grpSp>
          <p:nvGrpSpPr>
            <p:cNvPr id="40" name="Group 39"/>
            <p:cNvGrpSpPr/>
            <p:nvPr/>
          </p:nvGrpSpPr>
          <p:grpSpPr>
            <a:xfrm>
              <a:off x="899592" y="1223174"/>
              <a:ext cx="6952438" cy="3111152"/>
              <a:chOff x="899592" y="965920"/>
              <a:chExt cx="6952438" cy="3111152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859493" y="1356922"/>
                <a:ext cx="4992537" cy="2500576"/>
                <a:chOff x="2891583" y="1426662"/>
                <a:chExt cx="4144218" cy="2383338"/>
              </a:xfrm>
            </p:grpSpPr>
            <p:sp>
              <p:nvSpPr>
                <p:cNvPr id="76" name="Freeform 75"/>
                <p:cNvSpPr/>
                <p:nvPr/>
              </p:nvSpPr>
              <p:spPr bwMode="auto">
                <a:xfrm>
                  <a:off x="3348038" y="1624159"/>
                  <a:ext cx="976313" cy="639564"/>
                </a:xfrm>
                <a:custGeom>
                  <a:avLst/>
                  <a:gdLst>
                    <a:gd name="connsiteX0" fmla="*/ 0 w 1607760"/>
                    <a:gd name="connsiteY0" fmla="*/ 132607 h 1326066"/>
                    <a:gd name="connsiteX1" fmla="*/ 38840 w 1607760"/>
                    <a:gd name="connsiteY1" fmla="*/ 38840 h 1326066"/>
                    <a:gd name="connsiteX2" fmla="*/ 132607 w 1607760"/>
                    <a:gd name="connsiteY2" fmla="*/ 0 h 1326066"/>
                    <a:gd name="connsiteX3" fmla="*/ 1475153 w 1607760"/>
                    <a:gd name="connsiteY3" fmla="*/ 0 h 1326066"/>
                    <a:gd name="connsiteX4" fmla="*/ 1568920 w 1607760"/>
                    <a:gd name="connsiteY4" fmla="*/ 38840 h 1326066"/>
                    <a:gd name="connsiteX5" fmla="*/ 1607760 w 1607760"/>
                    <a:gd name="connsiteY5" fmla="*/ 132607 h 1326066"/>
                    <a:gd name="connsiteX6" fmla="*/ 1607760 w 1607760"/>
                    <a:gd name="connsiteY6" fmla="*/ 1193459 h 1326066"/>
                    <a:gd name="connsiteX7" fmla="*/ 1568920 w 1607760"/>
                    <a:gd name="connsiteY7" fmla="*/ 1287226 h 1326066"/>
                    <a:gd name="connsiteX8" fmla="*/ 1475153 w 1607760"/>
                    <a:gd name="connsiteY8" fmla="*/ 1326066 h 1326066"/>
                    <a:gd name="connsiteX9" fmla="*/ 132607 w 1607760"/>
                    <a:gd name="connsiteY9" fmla="*/ 1326066 h 1326066"/>
                    <a:gd name="connsiteX10" fmla="*/ 38840 w 1607760"/>
                    <a:gd name="connsiteY10" fmla="*/ 1287226 h 1326066"/>
                    <a:gd name="connsiteX11" fmla="*/ 0 w 1607760"/>
                    <a:gd name="connsiteY11" fmla="*/ 1193459 h 1326066"/>
                    <a:gd name="connsiteX12" fmla="*/ 0 w 1607760"/>
                    <a:gd name="connsiteY12" fmla="*/ 132607 h 132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07760" h="1326066">
                      <a:moveTo>
                        <a:pt x="0" y="132607"/>
                      </a:moveTo>
                      <a:cubicBezTo>
                        <a:pt x="0" y="97437"/>
                        <a:pt x="13971" y="63708"/>
                        <a:pt x="38840" y="38840"/>
                      </a:cubicBezTo>
                      <a:cubicBezTo>
                        <a:pt x="63709" y="13971"/>
                        <a:pt x="97438" y="0"/>
                        <a:pt x="132607" y="0"/>
                      </a:cubicBezTo>
                      <a:lnTo>
                        <a:pt x="1475153" y="0"/>
                      </a:lnTo>
                      <a:cubicBezTo>
                        <a:pt x="1510323" y="0"/>
                        <a:pt x="1544052" y="13971"/>
                        <a:pt x="1568920" y="38840"/>
                      </a:cubicBezTo>
                      <a:cubicBezTo>
                        <a:pt x="1593789" y="63709"/>
                        <a:pt x="1607760" y="97438"/>
                        <a:pt x="1607760" y="132607"/>
                      </a:cubicBezTo>
                      <a:lnTo>
                        <a:pt x="1607760" y="1193459"/>
                      </a:lnTo>
                      <a:cubicBezTo>
                        <a:pt x="1607760" y="1228629"/>
                        <a:pt x="1593789" y="1262358"/>
                        <a:pt x="1568920" y="1287226"/>
                      </a:cubicBezTo>
                      <a:cubicBezTo>
                        <a:pt x="1544051" y="1312095"/>
                        <a:pt x="1510322" y="1326066"/>
                        <a:pt x="1475153" y="1326066"/>
                      </a:cubicBezTo>
                      <a:lnTo>
                        <a:pt x="132607" y="1326066"/>
                      </a:lnTo>
                      <a:cubicBezTo>
                        <a:pt x="97437" y="1326066"/>
                        <a:pt x="63708" y="1312095"/>
                        <a:pt x="38840" y="1287226"/>
                      </a:cubicBezTo>
                      <a:cubicBezTo>
                        <a:pt x="13971" y="1262357"/>
                        <a:pt x="0" y="1228628"/>
                        <a:pt x="0" y="1193459"/>
                      </a:cubicBezTo>
                      <a:lnTo>
                        <a:pt x="0" y="132607"/>
                      </a:lnTo>
                      <a:close/>
                    </a:path>
                  </a:pathLst>
                </a:custGeom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5">
                    <a:hueOff val="-155712"/>
                    <a:satOff val="37931"/>
                    <a:lumOff val="-36596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2000" tIns="72000" rIns="72000" bIns="72000" spcCol="1270" anchor="ctr"/>
                <a:lstStyle/>
                <a:p>
                  <a:pPr marL="0" lvl="1" algn="ctr" defTabSz="444500">
                    <a:lnSpc>
                      <a:spcPct val="90000"/>
                    </a:lnSpc>
                    <a:spcAft>
                      <a:spcPct val="15000"/>
                    </a:spcAft>
                    <a:defRPr/>
                  </a:pPr>
                  <a:r>
                    <a:rPr lang="zh-CN" altLang="en-US" sz="1400" b="1" dirty="0">
                      <a:solidFill>
                        <a:schemeClr val="tx1"/>
                      </a:solidFill>
                      <a:latin typeface="+mn-ea"/>
                      <a:cs typeface="Times New Roman" panose="02020603050405020304" pitchFamily="18" charset="0"/>
                    </a:rPr>
                    <a:t>优客</a:t>
                  </a:r>
                  <a:r>
                    <a:rPr lang="en-US" altLang="zh-CN" sz="1400" b="1" dirty="0">
                      <a:solidFill>
                        <a:schemeClr val="tx1"/>
                      </a:solidFill>
                      <a:latin typeface="+mn-ea"/>
                      <a:cs typeface="Times New Roman" panose="02020603050405020304" pitchFamily="18" charset="0"/>
                    </a:rPr>
                    <a:t> </a:t>
                  </a:r>
                  <a:endParaRPr lang="en-IN" sz="14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76"/>
                <p:cNvSpPr/>
                <p:nvPr/>
              </p:nvSpPr>
              <p:spPr bwMode="auto">
                <a:xfrm>
                  <a:off x="6076467" y="2035429"/>
                  <a:ext cx="959334" cy="496673"/>
                </a:xfrm>
                <a:custGeom>
                  <a:avLst/>
                  <a:gdLst>
                    <a:gd name="connsiteX0" fmla="*/ 0 w 1607760"/>
                    <a:gd name="connsiteY0" fmla="*/ 132607 h 1326066"/>
                    <a:gd name="connsiteX1" fmla="*/ 38840 w 1607760"/>
                    <a:gd name="connsiteY1" fmla="*/ 38840 h 1326066"/>
                    <a:gd name="connsiteX2" fmla="*/ 132607 w 1607760"/>
                    <a:gd name="connsiteY2" fmla="*/ 0 h 1326066"/>
                    <a:gd name="connsiteX3" fmla="*/ 1475153 w 1607760"/>
                    <a:gd name="connsiteY3" fmla="*/ 0 h 1326066"/>
                    <a:gd name="connsiteX4" fmla="*/ 1568920 w 1607760"/>
                    <a:gd name="connsiteY4" fmla="*/ 38840 h 1326066"/>
                    <a:gd name="connsiteX5" fmla="*/ 1607760 w 1607760"/>
                    <a:gd name="connsiteY5" fmla="*/ 132607 h 1326066"/>
                    <a:gd name="connsiteX6" fmla="*/ 1607760 w 1607760"/>
                    <a:gd name="connsiteY6" fmla="*/ 1193459 h 1326066"/>
                    <a:gd name="connsiteX7" fmla="*/ 1568920 w 1607760"/>
                    <a:gd name="connsiteY7" fmla="*/ 1287226 h 1326066"/>
                    <a:gd name="connsiteX8" fmla="*/ 1475153 w 1607760"/>
                    <a:gd name="connsiteY8" fmla="*/ 1326066 h 1326066"/>
                    <a:gd name="connsiteX9" fmla="*/ 132607 w 1607760"/>
                    <a:gd name="connsiteY9" fmla="*/ 1326066 h 1326066"/>
                    <a:gd name="connsiteX10" fmla="*/ 38840 w 1607760"/>
                    <a:gd name="connsiteY10" fmla="*/ 1287226 h 1326066"/>
                    <a:gd name="connsiteX11" fmla="*/ 0 w 1607760"/>
                    <a:gd name="connsiteY11" fmla="*/ 1193459 h 1326066"/>
                    <a:gd name="connsiteX12" fmla="*/ 0 w 1607760"/>
                    <a:gd name="connsiteY12" fmla="*/ 132607 h 132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07760" h="1326066">
                      <a:moveTo>
                        <a:pt x="0" y="132607"/>
                      </a:moveTo>
                      <a:cubicBezTo>
                        <a:pt x="0" y="97437"/>
                        <a:pt x="13971" y="63708"/>
                        <a:pt x="38840" y="38840"/>
                      </a:cubicBezTo>
                      <a:cubicBezTo>
                        <a:pt x="63709" y="13971"/>
                        <a:pt x="97438" y="0"/>
                        <a:pt x="132607" y="0"/>
                      </a:cubicBezTo>
                      <a:lnTo>
                        <a:pt x="1475153" y="0"/>
                      </a:lnTo>
                      <a:cubicBezTo>
                        <a:pt x="1510323" y="0"/>
                        <a:pt x="1544052" y="13971"/>
                        <a:pt x="1568920" y="38840"/>
                      </a:cubicBezTo>
                      <a:cubicBezTo>
                        <a:pt x="1593789" y="63709"/>
                        <a:pt x="1607760" y="97438"/>
                        <a:pt x="1607760" y="132607"/>
                      </a:cubicBezTo>
                      <a:lnTo>
                        <a:pt x="1607760" y="1193459"/>
                      </a:lnTo>
                      <a:cubicBezTo>
                        <a:pt x="1607760" y="1228629"/>
                        <a:pt x="1593789" y="1262358"/>
                        <a:pt x="1568920" y="1287226"/>
                      </a:cubicBezTo>
                      <a:cubicBezTo>
                        <a:pt x="1544051" y="1312095"/>
                        <a:pt x="1510322" y="1326066"/>
                        <a:pt x="1475153" y="1326066"/>
                      </a:cubicBezTo>
                      <a:lnTo>
                        <a:pt x="132607" y="1326066"/>
                      </a:lnTo>
                      <a:cubicBezTo>
                        <a:pt x="97437" y="1326066"/>
                        <a:pt x="63708" y="1312095"/>
                        <a:pt x="38840" y="1287226"/>
                      </a:cubicBezTo>
                      <a:cubicBezTo>
                        <a:pt x="13971" y="1262357"/>
                        <a:pt x="0" y="1228628"/>
                        <a:pt x="0" y="1193459"/>
                      </a:cubicBezTo>
                      <a:lnTo>
                        <a:pt x="0" y="132607"/>
                      </a:lnTo>
                      <a:close/>
                    </a:path>
                  </a:pathLst>
                </a:cu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5">
                    <a:hueOff val="-155712"/>
                    <a:satOff val="37931"/>
                    <a:lumOff val="-36596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2000" tIns="72000" rIns="72000" bIns="72000" spcCol="1270" anchor="ctr"/>
                <a:lstStyle/>
                <a:p>
                  <a:pPr marL="0" lvl="1" algn="ctr" defTabSz="444500">
                    <a:lnSpc>
                      <a:spcPct val="90000"/>
                    </a:lnSpc>
                    <a:spcAft>
                      <a:spcPct val="15000"/>
                    </a:spcAft>
                    <a:defRPr/>
                  </a:pPr>
                  <a:endParaRPr lang="en-IN" sz="900" dirty="0">
                    <a:solidFill>
                      <a:schemeClr val="accent6"/>
                    </a:solidFill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 bwMode="auto">
                <a:xfrm>
                  <a:off x="6071054" y="2020975"/>
                  <a:ext cx="959334" cy="578599"/>
                </a:xfrm>
                <a:custGeom>
                  <a:avLst/>
                  <a:gdLst>
                    <a:gd name="connsiteX0" fmla="*/ 0 w 1607760"/>
                    <a:gd name="connsiteY0" fmla="*/ 132607 h 1326066"/>
                    <a:gd name="connsiteX1" fmla="*/ 38840 w 1607760"/>
                    <a:gd name="connsiteY1" fmla="*/ 38840 h 1326066"/>
                    <a:gd name="connsiteX2" fmla="*/ 132607 w 1607760"/>
                    <a:gd name="connsiteY2" fmla="*/ 0 h 1326066"/>
                    <a:gd name="connsiteX3" fmla="*/ 1475153 w 1607760"/>
                    <a:gd name="connsiteY3" fmla="*/ 0 h 1326066"/>
                    <a:gd name="connsiteX4" fmla="*/ 1568920 w 1607760"/>
                    <a:gd name="connsiteY4" fmla="*/ 38840 h 1326066"/>
                    <a:gd name="connsiteX5" fmla="*/ 1607760 w 1607760"/>
                    <a:gd name="connsiteY5" fmla="*/ 132607 h 1326066"/>
                    <a:gd name="connsiteX6" fmla="*/ 1607760 w 1607760"/>
                    <a:gd name="connsiteY6" fmla="*/ 1193459 h 1326066"/>
                    <a:gd name="connsiteX7" fmla="*/ 1568920 w 1607760"/>
                    <a:gd name="connsiteY7" fmla="*/ 1287226 h 1326066"/>
                    <a:gd name="connsiteX8" fmla="*/ 1475153 w 1607760"/>
                    <a:gd name="connsiteY8" fmla="*/ 1326066 h 1326066"/>
                    <a:gd name="connsiteX9" fmla="*/ 132607 w 1607760"/>
                    <a:gd name="connsiteY9" fmla="*/ 1326066 h 1326066"/>
                    <a:gd name="connsiteX10" fmla="*/ 38840 w 1607760"/>
                    <a:gd name="connsiteY10" fmla="*/ 1287226 h 1326066"/>
                    <a:gd name="connsiteX11" fmla="*/ 0 w 1607760"/>
                    <a:gd name="connsiteY11" fmla="*/ 1193459 h 1326066"/>
                    <a:gd name="connsiteX12" fmla="*/ 0 w 1607760"/>
                    <a:gd name="connsiteY12" fmla="*/ 132607 h 132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07760" h="1326066">
                      <a:moveTo>
                        <a:pt x="0" y="132607"/>
                      </a:moveTo>
                      <a:cubicBezTo>
                        <a:pt x="0" y="97437"/>
                        <a:pt x="13971" y="63708"/>
                        <a:pt x="38840" y="38840"/>
                      </a:cubicBezTo>
                      <a:cubicBezTo>
                        <a:pt x="63709" y="13971"/>
                        <a:pt x="97438" y="0"/>
                        <a:pt x="132607" y="0"/>
                      </a:cubicBezTo>
                      <a:lnTo>
                        <a:pt x="1475153" y="0"/>
                      </a:lnTo>
                      <a:cubicBezTo>
                        <a:pt x="1510323" y="0"/>
                        <a:pt x="1544052" y="13971"/>
                        <a:pt x="1568920" y="38840"/>
                      </a:cubicBezTo>
                      <a:cubicBezTo>
                        <a:pt x="1593789" y="63709"/>
                        <a:pt x="1607760" y="97438"/>
                        <a:pt x="1607760" y="132607"/>
                      </a:cubicBezTo>
                      <a:lnTo>
                        <a:pt x="1607760" y="1193459"/>
                      </a:lnTo>
                      <a:cubicBezTo>
                        <a:pt x="1607760" y="1228629"/>
                        <a:pt x="1593789" y="1262358"/>
                        <a:pt x="1568920" y="1287226"/>
                      </a:cubicBezTo>
                      <a:cubicBezTo>
                        <a:pt x="1544051" y="1312095"/>
                        <a:pt x="1510322" y="1326066"/>
                        <a:pt x="1475153" y="1326066"/>
                      </a:cubicBezTo>
                      <a:lnTo>
                        <a:pt x="132607" y="1326066"/>
                      </a:lnTo>
                      <a:cubicBezTo>
                        <a:pt x="97437" y="1326066"/>
                        <a:pt x="63708" y="1312095"/>
                        <a:pt x="38840" y="1287226"/>
                      </a:cubicBezTo>
                      <a:cubicBezTo>
                        <a:pt x="13971" y="1262357"/>
                        <a:pt x="0" y="1228628"/>
                        <a:pt x="0" y="1193459"/>
                      </a:cubicBezTo>
                      <a:lnTo>
                        <a:pt x="0" y="132607"/>
                      </a:lnTo>
                      <a:close/>
                    </a:path>
                  </a:pathLst>
                </a:cu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5">
                    <a:hueOff val="-155712"/>
                    <a:satOff val="37931"/>
                    <a:lumOff val="-36596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2000" tIns="72000" rIns="72000" bIns="72000" spcCol="1270" anchor="ctr"/>
                <a:lstStyle/>
                <a:p>
                  <a:pPr marL="0" lvl="1" algn="ctr" defTabSz="444500">
                    <a:lnSpc>
                      <a:spcPct val="90000"/>
                    </a:lnSpc>
                    <a:spcAft>
                      <a:spcPct val="15000"/>
                    </a:spcAft>
                    <a:defRPr/>
                  </a:pPr>
                  <a:r>
                    <a:rPr lang="zh-CN" altLang="en-US" sz="1400" b="1" dirty="0">
                      <a:solidFill>
                        <a:schemeClr val="accent6"/>
                      </a:solidFill>
                      <a:latin typeface="+mn-ea"/>
                      <a:cs typeface="Times New Roman" panose="02020603050405020304" pitchFamily="18" charset="0"/>
                    </a:rPr>
                    <a:t>滴滴</a:t>
                  </a:r>
                  <a:endParaRPr lang="en-IN" sz="1400" b="1" dirty="0">
                    <a:solidFill>
                      <a:schemeClr val="accent6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TextBox 45"/>
                <p:cNvSpPr txBox="1">
                  <a:spLocks noChangeArrowheads="1"/>
                </p:cNvSpPr>
                <p:nvPr/>
              </p:nvSpPr>
              <p:spPr bwMode="auto">
                <a:xfrm rot="589006">
                  <a:off x="4728232" y="1426662"/>
                  <a:ext cx="1128712" cy="2200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5000"/>
                    </a:lnSpc>
                    <a:buClr>
                      <a:schemeClr val="folHlink"/>
                    </a:buClr>
                    <a:buSzPct val="120000"/>
                    <a:buFont typeface="Times" pitchFamily="18" charset="0"/>
                    <a:buChar char="•"/>
                    <a:defRPr sz="2800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115000"/>
                    </a:lnSpc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115000"/>
                    </a:lnSpc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115000"/>
                    </a:lnSpc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115000"/>
                    </a:lnSpc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Tx/>
                    <a:buSzTx/>
                    <a:buFontTx/>
                    <a:buNone/>
                  </a:pPr>
                  <a:r>
                    <a:rPr lang="zh-CN" altLang="en-US" sz="900" dirty="0">
                      <a:solidFill>
                        <a:srgbClr val="FF0000"/>
                      </a:solidFill>
                      <a:latin typeface="Georgia" panose="02040502050405020303" pitchFamily="18" charset="0"/>
                      <a:ea typeface="华文楷体" pitchFamily="2" charset="-122"/>
                      <a:cs typeface="Arial" panose="020B0604020202020204" pitchFamily="34" charset="0"/>
                    </a:rPr>
                    <a:t>综合管理服务合同</a:t>
                  </a:r>
                  <a:endParaRPr lang="en-US" altLang="zh-CN" sz="900" dirty="0">
                    <a:solidFill>
                      <a:srgbClr val="FF0000"/>
                    </a:solidFill>
                    <a:latin typeface="Georgia" panose="02040502050405020303" pitchFamily="18" charset="0"/>
                    <a:ea typeface="华文楷体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Curved Left Arrow 79"/>
                <p:cNvSpPr/>
                <p:nvPr/>
              </p:nvSpPr>
              <p:spPr bwMode="auto">
                <a:xfrm flipH="1">
                  <a:off x="2891583" y="2164556"/>
                  <a:ext cx="465162" cy="1089183"/>
                </a:xfrm>
                <a:prstGeom prst="curvedLeftArrow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endParaRPr lang="en-US" sz="9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TextBox 48"/>
                <p:cNvSpPr txBox="1">
                  <a:spLocks noChangeArrowheads="1"/>
                </p:cNvSpPr>
                <p:nvPr/>
              </p:nvSpPr>
              <p:spPr bwMode="auto">
                <a:xfrm rot="17403204">
                  <a:off x="2768073" y="2535950"/>
                  <a:ext cx="812872" cy="3065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lnSpc>
                      <a:spcPct val="115000"/>
                    </a:lnSpc>
                    <a:buClr>
                      <a:schemeClr val="folHlink"/>
                    </a:buClr>
                    <a:buSzPct val="120000"/>
                    <a:buFont typeface="Times" pitchFamily="18" charset="0"/>
                    <a:buChar char="•"/>
                    <a:defRPr sz="2800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115000"/>
                    </a:lnSpc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115000"/>
                    </a:lnSpc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115000"/>
                    </a:lnSpc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115000"/>
                    </a:lnSpc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Tx/>
                    <a:buSzTx/>
                    <a:buFontTx/>
                    <a:buNone/>
                  </a:pPr>
                  <a:r>
                    <a:rPr lang="zh-CN" altLang="en-US" sz="900" dirty="0">
                      <a:solidFill>
                        <a:srgbClr val="FF0000"/>
                      </a:solidFill>
                      <a:latin typeface="Georgia" panose="02040502050405020303" pitchFamily="18" charset="0"/>
                      <a:ea typeface="华文楷体" pitchFamily="2" charset="-122"/>
                      <a:cs typeface="Arial" panose="020B0604020202020204" pitchFamily="34" charset="0"/>
                    </a:rPr>
                    <a:t>综合管理服务合同</a:t>
                  </a:r>
                  <a:endParaRPr lang="en-US" altLang="zh-CN" sz="900" dirty="0">
                    <a:solidFill>
                      <a:srgbClr val="FF0000"/>
                    </a:solidFill>
                    <a:latin typeface="Georgia" panose="02040502050405020303" pitchFamily="18" charset="0"/>
                    <a:ea typeface="华文楷体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3271838" y="3200400"/>
                  <a:ext cx="1143000" cy="533400"/>
                </a:xfrm>
                <a:custGeom>
                  <a:avLst/>
                  <a:gdLst>
                    <a:gd name="connsiteX0" fmla="*/ 0 w 1607760"/>
                    <a:gd name="connsiteY0" fmla="*/ 132607 h 1326066"/>
                    <a:gd name="connsiteX1" fmla="*/ 38840 w 1607760"/>
                    <a:gd name="connsiteY1" fmla="*/ 38840 h 1326066"/>
                    <a:gd name="connsiteX2" fmla="*/ 132607 w 1607760"/>
                    <a:gd name="connsiteY2" fmla="*/ 0 h 1326066"/>
                    <a:gd name="connsiteX3" fmla="*/ 1475153 w 1607760"/>
                    <a:gd name="connsiteY3" fmla="*/ 0 h 1326066"/>
                    <a:gd name="connsiteX4" fmla="*/ 1568920 w 1607760"/>
                    <a:gd name="connsiteY4" fmla="*/ 38840 h 1326066"/>
                    <a:gd name="connsiteX5" fmla="*/ 1607760 w 1607760"/>
                    <a:gd name="connsiteY5" fmla="*/ 132607 h 1326066"/>
                    <a:gd name="connsiteX6" fmla="*/ 1607760 w 1607760"/>
                    <a:gd name="connsiteY6" fmla="*/ 1193459 h 1326066"/>
                    <a:gd name="connsiteX7" fmla="*/ 1568920 w 1607760"/>
                    <a:gd name="connsiteY7" fmla="*/ 1287226 h 1326066"/>
                    <a:gd name="connsiteX8" fmla="*/ 1475153 w 1607760"/>
                    <a:gd name="connsiteY8" fmla="*/ 1326066 h 1326066"/>
                    <a:gd name="connsiteX9" fmla="*/ 132607 w 1607760"/>
                    <a:gd name="connsiteY9" fmla="*/ 1326066 h 1326066"/>
                    <a:gd name="connsiteX10" fmla="*/ 38840 w 1607760"/>
                    <a:gd name="connsiteY10" fmla="*/ 1287226 h 1326066"/>
                    <a:gd name="connsiteX11" fmla="*/ 0 w 1607760"/>
                    <a:gd name="connsiteY11" fmla="*/ 1193459 h 1326066"/>
                    <a:gd name="connsiteX12" fmla="*/ 0 w 1607760"/>
                    <a:gd name="connsiteY12" fmla="*/ 132607 h 132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07760" h="1326066">
                      <a:moveTo>
                        <a:pt x="0" y="132607"/>
                      </a:moveTo>
                      <a:cubicBezTo>
                        <a:pt x="0" y="97437"/>
                        <a:pt x="13971" y="63708"/>
                        <a:pt x="38840" y="38840"/>
                      </a:cubicBezTo>
                      <a:cubicBezTo>
                        <a:pt x="63709" y="13971"/>
                        <a:pt x="97438" y="0"/>
                        <a:pt x="132607" y="0"/>
                      </a:cubicBezTo>
                      <a:lnTo>
                        <a:pt x="1475153" y="0"/>
                      </a:lnTo>
                      <a:cubicBezTo>
                        <a:pt x="1510323" y="0"/>
                        <a:pt x="1544052" y="13971"/>
                        <a:pt x="1568920" y="38840"/>
                      </a:cubicBezTo>
                      <a:cubicBezTo>
                        <a:pt x="1593789" y="63709"/>
                        <a:pt x="1607760" y="97438"/>
                        <a:pt x="1607760" y="132607"/>
                      </a:cubicBezTo>
                      <a:lnTo>
                        <a:pt x="1607760" y="1193459"/>
                      </a:lnTo>
                      <a:cubicBezTo>
                        <a:pt x="1607760" y="1228629"/>
                        <a:pt x="1593789" y="1262358"/>
                        <a:pt x="1568920" y="1287226"/>
                      </a:cubicBezTo>
                      <a:cubicBezTo>
                        <a:pt x="1544051" y="1312095"/>
                        <a:pt x="1510322" y="1326066"/>
                        <a:pt x="1475153" y="1326066"/>
                      </a:cubicBezTo>
                      <a:lnTo>
                        <a:pt x="132607" y="1326066"/>
                      </a:lnTo>
                      <a:cubicBezTo>
                        <a:pt x="97437" y="1326066"/>
                        <a:pt x="63708" y="1312095"/>
                        <a:pt x="38840" y="1287226"/>
                      </a:cubicBezTo>
                      <a:cubicBezTo>
                        <a:pt x="13971" y="1262357"/>
                        <a:pt x="0" y="1228628"/>
                        <a:pt x="0" y="1193459"/>
                      </a:cubicBezTo>
                      <a:lnTo>
                        <a:pt x="0" y="132607"/>
                      </a:lnTo>
                      <a:close/>
                    </a:path>
                  </a:pathLst>
                </a:cu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5">
                    <a:hueOff val="-155712"/>
                    <a:satOff val="37931"/>
                    <a:lumOff val="-36596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2000" tIns="72000" rIns="72000" bIns="72000" spcCol="1270" anchor="ctr"/>
                <a:lstStyle/>
                <a:p>
                  <a:pPr marL="0" lvl="1" algn="ctr" defTabSz="444500">
                    <a:lnSpc>
                      <a:spcPct val="90000"/>
                    </a:lnSpc>
                    <a:spcAft>
                      <a:spcPct val="15000"/>
                    </a:spcAft>
                    <a:defRPr/>
                  </a:pPr>
                  <a:endParaRPr lang="en-IN" sz="9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3348038" y="3276600"/>
                  <a:ext cx="1143000" cy="533400"/>
                </a:xfrm>
                <a:custGeom>
                  <a:avLst/>
                  <a:gdLst>
                    <a:gd name="connsiteX0" fmla="*/ 0 w 1607760"/>
                    <a:gd name="connsiteY0" fmla="*/ 132607 h 1326066"/>
                    <a:gd name="connsiteX1" fmla="*/ 38840 w 1607760"/>
                    <a:gd name="connsiteY1" fmla="*/ 38840 h 1326066"/>
                    <a:gd name="connsiteX2" fmla="*/ 132607 w 1607760"/>
                    <a:gd name="connsiteY2" fmla="*/ 0 h 1326066"/>
                    <a:gd name="connsiteX3" fmla="*/ 1475153 w 1607760"/>
                    <a:gd name="connsiteY3" fmla="*/ 0 h 1326066"/>
                    <a:gd name="connsiteX4" fmla="*/ 1568920 w 1607760"/>
                    <a:gd name="connsiteY4" fmla="*/ 38840 h 1326066"/>
                    <a:gd name="connsiteX5" fmla="*/ 1607760 w 1607760"/>
                    <a:gd name="connsiteY5" fmla="*/ 132607 h 1326066"/>
                    <a:gd name="connsiteX6" fmla="*/ 1607760 w 1607760"/>
                    <a:gd name="connsiteY6" fmla="*/ 1193459 h 1326066"/>
                    <a:gd name="connsiteX7" fmla="*/ 1568920 w 1607760"/>
                    <a:gd name="connsiteY7" fmla="*/ 1287226 h 1326066"/>
                    <a:gd name="connsiteX8" fmla="*/ 1475153 w 1607760"/>
                    <a:gd name="connsiteY8" fmla="*/ 1326066 h 1326066"/>
                    <a:gd name="connsiteX9" fmla="*/ 132607 w 1607760"/>
                    <a:gd name="connsiteY9" fmla="*/ 1326066 h 1326066"/>
                    <a:gd name="connsiteX10" fmla="*/ 38840 w 1607760"/>
                    <a:gd name="connsiteY10" fmla="*/ 1287226 h 1326066"/>
                    <a:gd name="connsiteX11" fmla="*/ 0 w 1607760"/>
                    <a:gd name="connsiteY11" fmla="*/ 1193459 h 1326066"/>
                    <a:gd name="connsiteX12" fmla="*/ 0 w 1607760"/>
                    <a:gd name="connsiteY12" fmla="*/ 132607 h 132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07760" h="1326066">
                      <a:moveTo>
                        <a:pt x="0" y="132607"/>
                      </a:moveTo>
                      <a:cubicBezTo>
                        <a:pt x="0" y="97437"/>
                        <a:pt x="13971" y="63708"/>
                        <a:pt x="38840" y="38840"/>
                      </a:cubicBezTo>
                      <a:cubicBezTo>
                        <a:pt x="63709" y="13971"/>
                        <a:pt x="97438" y="0"/>
                        <a:pt x="132607" y="0"/>
                      </a:cubicBezTo>
                      <a:lnTo>
                        <a:pt x="1475153" y="0"/>
                      </a:lnTo>
                      <a:cubicBezTo>
                        <a:pt x="1510323" y="0"/>
                        <a:pt x="1544052" y="13971"/>
                        <a:pt x="1568920" y="38840"/>
                      </a:cubicBezTo>
                      <a:cubicBezTo>
                        <a:pt x="1593789" y="63709"/>
                        <a:pt x="1607760" y="97438"/>
                        <a:pt x="1607760" y="132607"/>
                      </a:cubicBezTo>
                      <a:lnTo>
                        <a:pt x="1607760" y="1193459"/>
                      </a:lnTo>
                      <a:cubicBezTo>
                        <a:pt x="1607760" y="1228629"/>
                        <a:pt x="1593789" y="1262358"/>
                        <a:pt x="1568920" y="1287226"/>
                      </a:cubicBezTo>
                      <a:cubicBezTo>
                        <a:pt x="1544051" y="1312095"/>
                        <a:pt x="1510322" y="1326066"/>
                        <a:pt x="1475153" y="1326066"/>
                      </a:cubicBezTo>
                      <a:lnTo>
                        <a:pt x="132607" y="1326066"/>
                      </a:lnTo>
                      <a:cubicBezTo>
                        <a:pt x="97437" y="1326066"/>
                        <a:pt x="63708" y="1312095"/>
                        <a:pt x="38840" y="1287226"/>
                      </a:cubicBezTo>
                      <a:cubicBezTo>
                        <a:pt x="13971" y="1262357"/>
                        <a:pt x="0" y="1228628"/>
                        <a:pt x="0" y="1193459"/>
                      </a:cubicBezTo>
                      <a:lnTo>
                        <a:pt x="0" y="132607"/>
                      </a:lnTo>
                      <a:close/>
                    </a:path>
                  </a:pathLst>
                </a:cu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5">
                    <a:hueOff val="-155712"/>
                    <a:satOff val="37931"/>
                    <a:lumOff val="-36596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2000" tIns="72000" rIns="72000" bIns="72000" spcCol="1270" anchor="ctr"/>
                <a:lstStyle/>
                <a:p>
                  <a:pPr marL="0" lvl="1" algn="ctr" defTabSz="444500">
                    <a:lnSpc>
                      <a:spcPct val="90000"/>
                    </a:lnSpc>
                    <a:spcAft>
                      <a:spcPct val="15000"/>
                    </a:spcAft>
                    <a:defRPr/>
                  </a:pPr>
                  <a:r>
                    <a:rPr lang="zh-CN" altLang="en-US" sz="1400" b="1" dirty="0">
                      <a:solidFill>
                        <a:schemeClr val="accent4">
                          <a:lumMod val="50000"/>
                        </a:schemeClr>
                      </a:solidFill>
                      <a:latin typeface="+mn-ea"/>
                    </a:rPr>
                    <a:t>中小创企业</a:t>
                  </a:r>
                  <a:endParaRPr lang="en-IN" sz="1400" b="1" dirty="0">
                    <a:solidFill>
                      <a:schemeClr val="accent4">
                        <a:lumMod val="50000"/>
                      </a:schemeClr>
                    </a:solidFill>
                    <a:latin typeface="+mn-ea"/>
                  </a:endParaRPr>
                </a:p>
              </p:txBody>
            </p:sp>
            <p:cxnSp>
              <p:nvCxnSpPr>
                <p:cNvPr id="84" name="Straight Arrow Connector 2"/>
                <p:cNvCxnSpPr>
                  <a:cxnSpLocks noChangeShapeType="1"/>
                  <a:stCxn id="82" idx="5"/>
                  <a:endCxn id="77" idx="11"/>
                </p:cNvCxnSpPr>
                <p:nvPr/>
              </p:nvCxnSpPr>
              <p:spPr bwMode="auto">
                <a:xfrm flipV="1">
                  <a:off x="4414838" y="2482433"/>
                  <a:ext cx="1661629" cy="771307"/>
                </a:xfrm>
                <a:prstGeom prst="straightConnector1">
                  <a:avLst/>
                </a:prstGeom>
                <a:noFill/>
                <a:ln w="15875" algn="ctr">
                  <a:solidFill>
                    <a:srgbClr val="008000"/>
                  </a:solidFill>
                  <a:prstDash val="dashDot"/>
                  <a:round/>
                  <a:tailEnd type="arrow" w="med" len="med"/>
                </a:ln>
              </p:spPr>
            </p:cxnSp>
            <p:sp>
              <p:nvSpPr>
                <p:cNvPr id="85" name="TextBox 45"/>
                <p:cNvSpPr txBox="1">
                  <a:spLocks noChangeArrowheads="1"/>
                </p:cNvSpPr>
                <p:nvPr/>
              </p:nvSpPr>
              <p:spPr bwMode="auto">
                <a:xfrm rot="20353496">
                  <a:off x="4706938" y="2922451"/>
                  <a:ext cx="1052512" cy="2200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5000"/>
                    </a:lnSpc>
                    <a:buClr>
                      <a:schemeClr val="folHlink"/>
                    </a:buClr>
                    <a:buSzPct val="120000"/>
                    <a:buFont typeface="Times" pitchFamily="18" charset="0"/>
                    <a:buChar char="•"/>
                    <a:defRPr sz="2800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lnSpc>
                      <a:spcPct val="115000"/>
                    </a:lnSpc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lnSpc>
                      <a:spcPct val="115000"/>
                    </a:lnSpc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lnSpc>
                      <a:spcPct val="115000"/>
                    </a:lnSpc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lnSpc>
                      <a:spcPct val="115000"/>
                    </a:lnSpc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r>
                    <a:rPr lang="zh-CN" altLang="en-US" sz="900" dirty="0">
                      <a:solidFill>
                        <a:srgbClr val="008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Arial" panose="020B0604020202020204" pitchFamily="34" charset="0"/>
                    </a:rPr>
                    <a:t>专业服务流</a:t>
                  </a:r>
                  <a:endParaRPr lang="en-US" altLang="zh-CN" sz="900" dirty="0">
                    <a:solidFill>
                      <a:srgbClr val="008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9" name="Straight Arrow Connector 58"/>
              <p:cNvCxnSpPr/>
              <p:nvPr/>
            </p:nvCxnSpPr>
            <p:spPr>
              <a:xfrm flipH="1">
                <a:off x="4867726" y="2711408"/>
                <a:ext cx="2406447" cy="1077632"/>
              </a:xfrm>
              <a:prstGeom prst="straightConnector1">
                <a:avLst/>
              </a:prstGeom>
              <a:ln>
                <a:prstDash val="lg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923928" y="2281848"/>
                <a:ext cx="0" cy="859120"/>
              </a:xfrm>
              <a:prstGeom prst="straightConnector1">
                <a:avLst/>
              </a:prstGeom>
              <a:ln w="28575">
                <a:prstDash val="solid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269478">
                <a:off x="5689647" y="3242226"/>
                <a:ext cx="9286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/>
                  <a:t>出行服务流</a:t>
                </a:r>
                <a:endParaRPr lang="en-US" sz="9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6200000">
                <a:off x="3370465" y="2635752"/>
                <a:ext cx="877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/>
                  <a:t>外包服务合同</a:t>
                </a:r>
                <a:endParaRPr lang="en-US" sz="900" dirty="0"/>
              </a:p>
            </p:txBody>
          </p:sp>
          <p:sp>
            <p:nvSpPr>
              <p:cNvPr id="63" name="Curved Left Arrow 62"/>
              <p:cNvSpPr/>
              <p:nvPr/>
            </p:nvSpPr>
            <p:spPr bwMode="auto">
              <a:xfrm rot="16801081">
                <a:off x="5660984" y="353436"/>
                <a:ext cx="489333" cy="2350199"/>
              </a:xfrm>
              <a:prstGeom prst="curvedLeftArrow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3946539" y="1196752"/>
                <a:ext cx="347489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3946539" y="1196751"/>
                <a:ext cx="1" cy="41842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5076056" y="965920"/>
                <a:ext cx="877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/>
                  <a:t>外包服务合同</a:t>
                </a:r>
                <a:endParaRPr lang="en-US" sz="900" dirty="0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7452320" y="1196752"/>
                <a:ext cx="0" cy="7988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/>
              <p:cNvSpPr/>
              <p:nvPr/>
            </p:nvSpPr>
            <p:spPr bwMode="auto">
              <a:xfrm>
                <a:off x="899592" y="1556792"/>
                <a:ext cx="1155709" cy="521104"/>
              </a:xfrm>
              <a:custGeom>
                <a:avLst/>
                <a:gdLst>
                  <a:gd name="connsiteX0" fmla="*/ 0 w 1607760"/>
                  <a:gd name="connsiteY0" fmla="*/ 132607 h 1326066"/>
                  <a:gd name="connsiteX1" fmla="*/ 38840 w 1607760"/>
                  <a:gd name="connsiteY1" fmla="*/ 38840 h 1326066"/>
                  <a:gd name="connsiteX2" fmla="*/ 132607 w 1607760"/>
                  <a:gd name="connsiteY2" fmla="*/ 0 h 1326066"/>
                  <a:gd name="connsiteX3" fmla="*/ 1475153 w 1607760"/>
                  <a:gd name="connsiteY3" fmla="*/ 0 h 1326066"/>
                  <a:gd name="connsiteX4" fmla="*/ 1568920 w 1607760"/>
                  <a:gd name="connsiteY4" fmla="*/ 38840 h 1326066"/>
                  <a:gd name="connsiteX5" fmla="*/ 1607760 w 1607760"/>
                  <a:gd name="connsiteY5" fmla="*/ 132607 h 1326066"/>
                  <a:gd name="connsiteX6" fmla="*/ 1607760 w 1607760"/>
                  <a:gd name="connsiteY6" fmla="*/ 1193459 h 1326066"/>
                  <a:gd name="connsiteX7" fmla="*/ 1568920 w 1607760"/>
                  <a:gd name="connsiteY7" fmla="*/ 1287226 h 1326066"/>
                  <a:gd name="connsiteX8" fmla="*/ 1475153 w 1607760"/>
                  <a:gd name="connsiteY8" fmla="*/ 1326066 h 1326066"/>
                  <a:gd name="connsiteX9" fmla="*/ 132607 w 1607760"/>
                  <a:gd name="connsiteY9" fmla="*/ 1326066 h 1326066"/>
                  <a:gd name="connsiteX10" fmla="*/ 38840 w 1607760"/>
                  <a:gd name="connsiteY10" fmla="*/ 1287226 h 1326066"/>
                  <a:gd name="connsiteX11" fmla="*/ 0 w 1607760"/>
                  <a:gd name="connsiteY11" fmla="*/ 1193459 h 1326066"/>
                  <a:gd name="connsiteX12" fmla="*/ 0 w 1607760"/>
                  <a:gd name="connsiteY12" fmla="*/ 132607 h 132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7760" h="1326066">
                    <a:moveTo>
                      <a:pt x="0" y="132607"/>
                    </a:moveTo>
                    <a:cubicBezTo>
                      <a:pt x="0" y="97437"/>
                      <a:pt x="13971" y="63708"/>
                      <a:pt x="38840" y="38840"/>
                    </a:cubicBezTo>
                    <a:cubicBezTo>
                      <a:pt x="63709" y="13971"/>
                      <a:pt x="97438" y="0"/>
                      <a:pt x="132607" y="0"/>
                    </a:cubicBezTo>
                    <a:lnTo>
                      <a:pt x="1475153" y="0"/>
                    </a:lnTo>
                    <a:cubicBezTo>
                      <a:pt x="1510323" y="0"/>
                      <a:pt x="1544052" y="13971"/>
                      <a:pt x="1568920" y="38840"/>
                    </a:cubicBezTo>
                    <a:cubicBezTo>
                      <a:pt x="1593789" y="63709"/>
                      <a:pt x="1607760" y="97438"/>
                      <a:pt x="1607760" y="132607"/>
                    </a:cubicBezTo>
                    <a:lnTo>
                      <a:pt x="1607760" y="1193459"/>
                    </a:lnTo>
                    <a:cubicBezTo>
                      <a:pt x="1607760" y="1228629"/>
                      <a:pt x="1593789" y="1262358"/>
                      <a:pt x="1568920" y="1287226"/>
                    </a:cubicBezTo>
                    <a:cubicBezTo>
                      <a:pt x="1544051" y="1312095"/>
                      <a:pt x="1510322" y="1326066"/>
                      <a:pt x="1475153" y="1326066"/>
                    </a:cubicBezTo>
                    <a:lnTo>
                      <a:pt x="132607" y="1326066"/>
                    </a:lnTo>
                    <a:cubicBezTo>
                      <a:pt x="97437" y="1326066"/>
                      <a:pt x="63708" y="1312095"/>
                      <a:pt x="38840" y="1287226"/>
                    </a:cubicBezTo>
                    <a:cubicBezTo>
                      <a:pt x="13971" y="1262357"/>
                      <a:pt x="0" y="1228628"/>
                      <a:pt x="0" y="1193459"/>
                    </a:cubicBezTo>
                    <a:lnTo>
                      <a:pt x="0" y="132607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5">
                  <a:hueOff val="-155712"/>
                  <a:satOff val="37931"/>
                  <a:lumOff val="-3659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2000" tIns="72000" rIns="72000" bIns="72000" spcCol="1270" anchor="ctr"/>
              <a:lstStyle/>
              <a:p>
                <a:pPr marL="0" lvl="1" algn="ctr" defTabSz="4445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endParaRPr lang="en-IN" sz="900" dirty="0">
                  <a:solidFill>
                    <a:schemeClr val="accent6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1046851" y="1647348"/>
                <a:ext cx="1155709" cy="607060"/>
              </a:xfrm>
              <a:custGeom>
                <a:avLst/>
                <a:gdLst>
                  <a:gd name="connsiteX0" fmla="*/ 0 w 1607760"/>
                  <a:gd name="connsiteY0" fmla="*/ 132607 h 1326066"/>
                  <a:gd name="connsiteX1" fmla="*/ 38840 w 1607760"/>
                  <a:gd name="connsiteY1" fmla="*/ 38840 h 1326066"/>
                  <a:gd name="connsiteX2" fmla="*/ 132607 w 1607760"/>
                  <a:gd name="connsiteY2" fmla="*/ 0 h 1326066"/>
                  <a:gd name="connsiteX3" fmla="*/ 1475153 w 1607760"/>
                  <a:gd name="connsiteY3" fmla="*/ 0 h 1326066"/>
                  <a:gd name="connsiteX4" fmla="*/ 1568920 w 1607760"/>
                  <a:gd name="connsiteY4" fmla="*/ 38840 h 1326066"/>
                  <a:gd name="connsiteX5" fmla="*/ 1607760 w 1607760"/>
                  <a:gd name="connsiteY5" fmla="*/ 132607 h 1326066"/>
                  <a:gd name="connsiteX6" fmla="*/ 1607760 w 1607760"/>
                  <a:gd name="connsiteY6" fmla="*/ 1193459 h 1326066"/>
                  <a:gd name="connsiteX7" fmla="*/ 1568920 w 1607760"/>
                  <a:gd name="connsiteY7" fmla="*/ 1287226 h 1326066"/>
                  <a:gd name="connsiteX8" fmla="*/ 1475153 w 1607760"/>
                  <a:gd name="connsiteY8" fmla="*/ 1326066 h 1326066"/>
                  <a:gd name="connsiteX9" fmla="*/ 132607 w 1607760"/>
                  <a:gd name="connsiteY9" fmla="*/ 1326066 h 1326066"/>
                  <a:gd name="connsiteX10" fmla="*/ 38840 w 1607760"/>
                  <a:gd name="connsiteY10" fmla="*/ 1287226 h 1326066"/>
                  <a:gd name="connsiteX11" fmla="*/ 0 w 1607760"/>
                  <a:gd name="connsiteY11" fmla="*/ 1193459 h 1326066"/>
                  <a:gd name="connsiteX12" fmla="*/ 0 w 1607760"/>
                  <a:gd name="connsiteY12" fmla="*/ 132607 h 132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7760" h="1326066">
                    <a:moveTo>
                      <a:pt x="0" y="132607"/>
                    </a:moveTo>
                    <a:cubicBezTo>
                      <a:pt x="0" y="97437"/>
                      <a:pt x="13971" y="63708"/>
                      <a:pt x="38840" y="38840"/>
                    </a:cubicBezTo>
                    <a:cubicBezTo>
                      <a:pt x="63709" y="13971"/>
                      <a:pt x="97438" y="0"/>
                      <a:pt x="132607" y="0"/>
                    </a:cubicBezTo>
                    <a:lnTo>
                      <a:pt x="1475153" y="0"/>
                    </a:lnTo>
                    <a:cubicBezTo>
                      <a:pt x="1510323" y="0"/>
                      <a:pt x="1544052" y="13971"/>
                      <a:pt x="1568920" y="38840"/>
                    </a:cubicBezTo>
                    <a:cubicBezTo>
                      <a:pt x="1593789" y="63709"/>
                      <a:pt x="1607760" y="97438"/>
                      <a:pt x="1607760" y="132607"/>
                    </a:cubicBezTo>
                    <a:lnTo>
                      <a:pt x="1607760" y="1193459"/>
                    </a:lnTo>
                    <a:cubicBezTo>
                      <a:pt x="1607760" y="1228629"/>
                      <a:pt x="1593789" y="1262358"/>
                      <a:pt x="1568920" y="1287226"/>
                    </a:cubicBezTo>
                    <a:cubicBezTo>
                      <a:pt x="1544051" y="1312095"/>
                      <a:pt x="1510322" y="1326066"/>
                      <a:pt x="1475153" y="1326066"/>
                    </a:cubicBezTo>
                    <a:lnTo>
                      <a:pt x="132607" y="1326066"/>
                    </a:lnTo>
                    <a:cubicBezTo>
                      <a:pt x="97437" y="1326066"/>
                      <a:pt x="63708" y="1312095"/>
                      <a:pt x="38840" y="1287226"/>
                    </a:cubicBezTo>
                    <a:cubicBezTo>
                      <a:pt x="13971" y="1262357"/>
                      <a:pt x="0" y="1228628"/>
                      <a:pt x="0" y="1193459"/>
                    </a:cubicBezTo>
                    <a:lnTo>
                      <a:pt x="0" y="132607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5">
                  <a:hueOff val="-155712"/>
                  <a:satOff val="37931"/>
                  <a:lumOff val="-3659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2000" tIns="72000" rIns="72000" bIns="72000" spcCol="1270" anchor="ctr"/>
              <a:lstStyle/>
              <a:p>
                <a:pPr marL="0" lvl="1" algn="ctr" defTabSz="4445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zh-CN" alt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第三方供应商</a:t>
                </a:r>
                <a:endParaRPr lang="en-IN" sz="1400" b="1" dirty="0">
                  <a:solidFill>
                    <a:schemeClr val="accent3">
                      <a:lumMod val="50000"/>
                    </a:schemeClr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H="1">
                <a:off x="2202560" y="2047167"/>
                <a:ext cx="1140328" cy="0"/>
              </a:xfrm>
              <a:prstGeom prst="straightConnector1">
                <a:avLst/>
              </a:prstGeom>
              <a:ln w="28575">
                <a:prstDash val="solid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2123728" y="2032359"/>
                <a:ext cx="877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00" dirty="0"/>
                  <a:t>外包服务合同</a:t>
                </a:r>
                <a:endParaRPr lang="en-US" sz="900" dirty="0"/>
              </a:p>
            </p:txBody>
          </p:sp>
          <p:cxnSp>
            <p:nvCxnSpPr>
              <p:cNvPr id="72" name="Straight Arrow Connector 2"/>
              <p:cNvCxnSpPr>
                <a:cxnSpLocks noChangeShapeType="1"/>
              </p:cNvCxnSpPr>
              <p:nvPr/>
            </p:nvCxnSpPr>
            <p:spPr bwMode="auto">
              <a:xfrm flipH="1" flipV="1">
                <a:off x="7421432" y="2715736"/>
                <a:ext cx="30888" cy="1361336"/>
              </a:xfrm>
              <a:prstGeom prst="straightConnector1">
                <a:avLst/>
              </a:prstGeom>
              <a:noFill/>
              <a:ln w="15875" algn="ctr">
                <a:solidFill>
                  <a:schemeClr val="accent6">
                    <a:lumMod val="75000"/>
                  </a:schemeClr>
                </a:solidFill>
                <a:prstDash val="dashDot"/>
                <a:round/>
                <a:tailEnd type="arrow" w="med" len="med"/>
              </a:ln>
            </p:spPr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24705" y="2281848"/>
                <a:ext cx="0" cy="179522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24705" y="4077072"/>
                <a:ext cx="5812171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45"/>
              <p:cNvSpPr txBox="1">
                <a:spLocks noChangeArrowheads="1"/>
              </p:cNvSpPr>
              <p:nvPr/>
            </p:nvSpPr>
            <p:spPr bwMode="auto">
              <a:xfrm>
                <a:off x="1783376" y="3846240"/>
                <a:ext cx="12679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lnSpc>
                    <a:spcPct val="115000"/>
                  </a:lnSpc>
                  <a:buClr>
                    <a:schemeClr val="folHlink"/>
                  </a:buClr>
                  <a:buSzPct val="120000"/>
                  <a:buFont typeface="Times" pitchFamily="18" charset="0"/>
                  <a:buChar char="•"/>
                  <a:defRPr sz="2800">
                    <a:solidFill>
                      <a:schemeClr val="accent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r>
                  <a:rPr lang="zh-CN" altLang="en-US" sz="9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Arial" panose="020B0604020202020204" pitchFamily="34" charset="0"/>
                  </a:rPr>
                  <a:t>专业服务流</a:t>
                </a:r>
                <a:endParaRPr lang="en-US" altLang="zh-CN" sz="900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1475656" y="1124744"/>
              <a:ext cx="0" cy="689302"/>
            </a:xfrm>
            <a:prstGeom prst="straightConnector1">
              <a:avLst/>
            </a:prstGeom>
            <a:ln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477446" y="1124744"/>
              <a:ext cx="626290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740352" y="1124744"/>
              <a:ext cx="0" cy="112814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86998" y="1124744"/>
              <a:ext cx="9286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tx2">
                      <a:lumMod val="50000"/>
                    </a:schemeClr>
                  </a:solidFill>
                </a:rPr>
                <a:t>出行服务流</a:t>
              </a:r>
              <a:endParaRPr lang="en-US" sz="9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>
              <a:endCxn id="82" idx="11"/>
            </p:cNvCxnSpPr>
            <p:nvPr/>
          </p:nvCxnSpPr>
          <p:spPr>
            <a:xfrm>
              <a:off x="1624705" y="2539102"/>
              <a:ext cx="1692880" cy="143973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5"/>
            <p:cNvSpPr txBox="1">
              <a:spLocks noChangeArrowheads="1"/>
            </p:cNvSpPr>
            <p:nvPr/>
          </p:nvSpPr>
          <p:spPr bwMode="auto">
            <a:xfrm rot="2392887">
              <a:off x="1835696" y="3371214"/>
              <a:ext cx="1267960" cy="2308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lnSpc>
                  <a:spcPct val="115000"/>
                </a:lnSpc>
                <a:buClr>
                  <a:schemeClr val="folHlink"/>
                </a:buClr>
                <a:buSzPct val="120000"/>
                <a:buFont typeface="Times" pitchFamily="18" charset="0"/>
                <a:buChar char="•"/>
                <a:defRPr sz="2800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5000"/>
                </a:lnSpc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5000"/>
                </a:lnSpc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5000"/>
                </a:lnSpc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5000"/>
                </a:lnSpc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专业服务流</a:t>
              </a:r>
              <a:endParaRPr lang="en-US" altLang="zh-CN" sz="9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4585546" y="2348880"/>
              <a:ext cx="2110773" cy="296574"/>
            </a:xfrm>
            <a:prstGeom prst="straightConnector1">
              <a:avLst/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510786">
              <a:off x="5213254" y="2313831"/>
              <a:ext cx="9286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tx2">
                      <a:lumMod val="50000"/>
                    </a:schemeClr>
                  </a:solidFill>
                </a:rPr>
                <a:t>出行服务流</a:t>
              </a:r>
              <a:endParaRPr lang="en-US" sz="9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202560" y="2132856"/>
              <a:ext cx="1154730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45"/>
            <p:cNvSpPr txBox="1">
              <a:spLocks noChangeArrowheads="1"/>
            </p:cNvSpPr>
            <p:nvPr/>
          </p:nvSpPr>
          <p:spPr bwMode="auto">
            <a:xfrm rot="37215">
              <a:off x="2366935" y="1937042"/>
              <a:ext cx="89201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lnSpc>
                  <a:spcPct val="115000"/>
                </a:lnSpc>
                <a:buClr>
                  <a:schemeClr val="folHlink"/>
                </a:buClr>
                <a:buSzPct val="120000"/>
                <a:buFont typeface="Times" pitchFamily="18" charset="0"/>
                <a:buChar char="•"/>
                <a:defRPr sz="2800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5000"/>
                </a:lnSpc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5000"/>
                </a:lnSpc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5000"/>
                </a:lnSpc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5000"/>
                </a:lnSpc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zh-CN" altLang="en-US" sz="900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专业服务流</a:t>
              </a:r>
              <a:endParaRPr lang="en-US" altLang="zh-CN" sz="9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585546" y="2074598"/>
              <a:ext cx="2110773" cy="321762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510786">
              <a:off x="5028297" y="2020374"/>
              <a:ext cx="16193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/>
                <a:t>租赁、部分综合服务流</a:t>
              </a:r>
              <a:endParaRPr lang="en-US" sz="900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097624" y="2518040"/>
              <a:ext cx="8095" cy="957124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5364676">
              <a:off x="3900768" y="2769755"/>
              <a:ext cx="918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/>
                <a:t>租赁、部分</a:t>
              </a:r>
              <a:endParaRPr lang="en-US" altLang="zh-CN" sz="900" dirty="0"/>
            </a:p>
            <a:p>
              <a:r>
                <a:rPr lang="zh-CN" altLang="en-US" sz="900" dirty="0"/>
                <a:t>综合服务流</a:t>
              </a:r>
              <a:endParaRPr lang="en-US" sz="900" dirty="0"/>
            </a:p>
          </p:txBody>
        </p:sp>
        <p:cxnSp>
          <p:nvCxnSpPr>
            <p:cNvPr id="56" name="Straight Arrow Connector 55"/>
            <p:cNvCxnSpPr>
              <a:stCxn id="76" idx="1"/>
            </p:cNvCxnSpPr>
            <p:nvPr/>
          </p:nvCxnSpPr>
          <p:spPr>
            <a:xfrm flipH="1" flipV="1">
              <a:off x="2123728" y="1829309"/>
              <a:ext cx="1314069" cy="11732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123728" y="1583214"/>
              <a:ext cx="16193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/>
                <a:t>租赁、部分综合服务流</a:t>
              </a:r>
              <a:endParaRPr lang="en-US" sz="900" dirty="0"/>
            </a:p>
          </p:txBody>
        </p:sp>
      </p:grpSp>
      <p:sp>
        <p:nvSpPr>
          <p:cNvPr id="86" name="Line Callout 3 85"/>
          <p:cNvSpPr/>
          <p:nvPr/>
        </p:nvSpPr>
        <p:spPr>
          <a:xfrm>
            <a:off x="774700" y="1968500"/>
            <a:ext cx="3454400" cy="4445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4392"/>
              <a:gd name="adj8" fmla="val -31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i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运营模式</a:t>
            </a:r>
            <a:endParaRPr lang="zh-CN" altLang="en-US" sz="2000" b="1" i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联动商业</a:t>
            </a:r>
            <a:r>
              <a:rPr lang="zh-CN" altLang="en-US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模式 </a:t>
            </a:r>
            <a:r>
              <a:rPr lang="en-US" altLang="zh-CN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–</a:t>
            </a:r>
            <a:r>
              <a:rPr lang="zh-CN" altLang="en-US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资金池</a:t>
            </a:r>
            <a:endParaRPr lang="en-US" altLang="zh-CN" sz="40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Group 45"/>
          <p:cNvGrpSpPr/>
          <p:nvPr/>
        </p:nvGrpSpPr>
        <p:grpSpPr bwMode="auto">
          <a:xfrm>
            <a:off x="242656" y="1617569"/>
            <a:ext cx="7216923" cy="4965072"/>
            <a:chOff x="838200" y="1415567"/>
            <a:chExt cx="7668084" cy="4852398"/>
          </a:xfrm>
        </p:grpSpPr>
        <p:cxnSp>
          <p:nvCxnSpPr>
            <p:cNvPr id="5" name="Straight Arrow Connector 11"/>
            <p:cNvCxnSpPr>
              <a:cxnSpLocks noChangeShapeType="1"/>
            </p:cNvCxnSpPr>
            <p:nvPr/>
          </p:nvCxnSpPr>
          <p:spPr bwMode="auto">
            <a:xfrm>
              <a:off x="1726928" y="2073568"/>
              <a:ext cx="707312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" name="Straight Arrow Connector 12"/>
            <p:cNvCxnSpPr>
              <a:cxnSpLocks noChangeShapeType="1"/>
            </p:cNvCxnSpPr>
            <p:nvPr/>
          </p:nvCxnSpPr>
          <p:spPr bwMode="auto">
            <a:xfrm>
              <a:off x="3977466" y="2073568"/>
              <a:ext cx="724727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" name="Straight Arrow Connector 13"/>
            <p:cNvCxnSpPr>
              <a:cxnSpLocks noChangeShapeType="1"/>
            </p:cNvCxnSpPr>
            <p:nvPr/>
          </p:nvCxnSpPr>
          <p:spPr bwMode="auto">
            <a:xfrm>
              <a:off x="1726928" y="2073568"/>
              <a:ext cx="835914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" name="Shape 14"/>
            <p:cNvCxnSpPr>
              <a:cxnSpLocks noChangeShapeType="1"/>
            </p:cNvCxnSpPr>
            <p:nvPr/>
          </p:nvCxnSpPr>
          <p:spPr bwMode="auto">
            <a:xfrm rot="16200000" flipH="1">
              <a:off x="2080925" y="1719912"/>
              <a:ext cx="10037" cy="707312"/>
            </a:xfrm>
            <a:prstGeom prst="bentConnector4">
              <a:avLst>
                <a:gd name="adj1" fmla="val -1800000"/>
                <a:gd name="adj2" fmla="val 99963"/>
              </a:avLst>
            </a:prstGeom>
            <a:noFill/>
            <a:ln>
              <a:noFill/>
            </a:ln>
          </p:spPr>
        </p:cxnSp>
        <p:sp>
          <p:nvSpPr>
            <p:cNvPr id="9" name="Arc 8"/>
            <p:cNvSpPr/>
            <p:nvPr/>
          </p:nvSpPr>
          <p:spPr bwMode="auto">
            <a:xfrm>
              <a:off x="2498862" y="3602038"/>
              <a:ext cx="771589" cy="722312"/>
            </a:xfrm>
            <a:prstGeom prst="arc">
              <a:avLst/>
            </a:prstGeom>
            <a:noFill/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an 9"/>
            <p:cNvSpPr/>
            <p:nvPr/>
          </p:nvSpPr>
          <p:spPr bwMode="auto">
            <a:xfrm>
              <a:off x="3013254" y="1952625"/>
              <a:ext cx="1220889" cy="1202878"/>
            </a:xfrm>
            <a:prstGeom prst="can">
              <a:avLst>
                <a:gd name="adj" fmla="val 26066"/>
              </a:avLst>
            </a:prstGeom>
            <a:solidFill>
              <a:srgbClr val="00B0F0"/>
            </a:solidFill>
            <a:ln w="158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牵头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参与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账户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优客</a:t>
              </a:r>
              <a:endPara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an 10"/>
            <p:cNvSpPr/>
            <p:nvPr/>
          </p:nvSpPr>
          <p:spPr bwMode="auto">
            <a:xfrm>
              <a:off x="1373232" y="3322637"/>
              <a:ext cx="965280" cy="758613"/>
            </a:xfrm>
            <a:prstGeom prst="can">
              <a:avLst>
                <a:gd name="adj" fmla="val 21886"/>
              </a:avLst>
            </a:prstGeom>
            <a:solidFill>
              <a:srgbClr val="00B0F0"/>
            </a:solidFill>
            <a:ln w="158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参与账户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公司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n 11"/>
            <p:cNvSpPr/>
            <p:nvPr/>
          </p:nvSpPr>
          <p:spPr bwMode="auto">
            <a:xfrm>
              <a:off x="4945403" y="3401025"/>
              <a:ext cx="965280" cy="803237"/>
            </a:xfrm>
            <a:prstGeom prst="can">
              <a:avLst>
                <a:gd name="adj" fmla="val 21886"/>
              </a:avLst>
            </a:prstGeom>
            <a:solidFill>
              <a:srgbClr val="00B0F0"/>
            </a:solidFill>
            <a:ln w="158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参与账户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公司</a:t>
              </a:r>
              <a:endPara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Can 12"/>
            <p:cNvSpPr/>
            <p:nvPr/>
          </p:nvSpPr>
          <p:spPr bwMode="auto">
            <a:xfrm>
              <a:off x="3156142" y="4074587"/>
              <a:ext cx="963694" cy="803237"/>
            </a:xfrm>
            <a:prstGeom prst="can">
              <a:avLst>
                <a:gd name="adj" fmla="val 21886"/>
              </a:avLst>
            </a:prstGeom>
            <a:solidFill>
              <a:srgbClr val="00B0F0"/>
            </a:solidFill>
            <a:ln w="158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参与账户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zh-C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公司</a:t>
              </a:r>
              <a:endPara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loud Callout 13"/>
            <p:cNvSpPr/>
            <p:nvPr/>
          </p:nvSpPr>
          <p:spPr bwMode="auto">
            <a:xfrm rot="20722625">
              <a:off x="6280612" y="1415567"/>
              <a:ext cx="1015312" cy="849625"/>
            </a:xfrm>
            <a:prstGeom prst="cloudCallout">
              <a:avLst>
                <a:gd name="adj1" fmla="val -103378"/>
                <a:gd name="adj2" fmla="val 14208"/>
              </a:avLst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27"/>
            <p:cNvSpPr txBox="1">
              <a:spLocks noChangeArrowheads="1"/>
            </p:cNvSpPr>
            <p:nvPr/>
          </p:nvSpPr>
          <p:spPr bwMode="auto">
            <a:xfrm>
              <a:off x="6426624" y="1677265"/>
              <a:ext cx="955647" cy="2416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/>
                <a:t>资金池</a:t>
              </a:r>
              <a:endParaRPr lang="en-US" altLang="en-US" sz="1200" dirty="0"/>
            </a:p>
          </p:txBody>
        </p:sp>
        <p:sp>
          <p:nvSpPr>
            <p:cNvPr id="16" name="Can 15"/>
            <p:cNvSpPr/>
            <p:nvPr/>
          </p:nvSpPr>
          <p:spPr bwMode="auto">
            <a:xfrm>
              <a:off x="4958104" y="4689475"/>
              <a:ext cx="965280" cy="803237"/>
            </a:xfrm>
            <a:prstGeom prst="can">
              <a:avLst>
                <a:gd name="adj" fmla="val 21886"/>
              </a:avLst>
            </a:prstGeom>
            <a:solidFill>
              <a:srgbClr val="C0C1BC"/>
            </a:solidFill>
            <a:ln w="15875" cap="flat" cmpd="sng" algn="ctr">
              <a:solidFill>
                <a:srgbClr val="9698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当地户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公司</a:t>
              </a:r>
              <a:endPara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3146624" y="5307655"/>
              <a:ext cx="965280" cy="803237"/>
            </a:xfrm>
            <a:prstGeom prst="can">
              <a:avLst>
                <a:gd name="adj" fmla="val 21886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solidFill>
                <a:srgbClr val="9698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当地户</a:t>
              </a:r>
              <a:endPara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zh-CN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公司</a:t>
              </a:r>
              <a:endPara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Can 17"/>
            <p:cNvSpPr/>
            <p:nvPr/>
          </p:nvSpPr>
          <p:spPr bwMode="auto">
            <a:xfrm>
              <a:off x="1349419" y="4663344"/>
              <a:ext cx="963694" cy="758614"/>
            </a:xfrm>
            <a:prstGeom prst="can">
              <a:avLst>
                <a:gd name="adj" fmla="val 21886"/>
              </a:avLst>
            </a:prstGeom>
            <a:solidFill>
              <a:srgbClr val="C0C1BC"/>
            </a:solidFill>
            <a:ln w="158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当地户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zh-CN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zh-CN" alt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公司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21528" y="4838617"/>
              <a:ext cx="27449" cy="548726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3"/>
              <a:endCxn id="18" idx="1"/>
            </p:cNvCxnSpPr>
            <p:nvPr/>
          </p:nvCxnSpPr>
          <p:spPr>
            <a:xfrm flipH="1">
              <a:off x="1831266" y="4081250"/>
              <a:ext cx="24607" cy="582094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428043" y="4191197"/>
              <a:ext cx="12701" cy="563601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4808866" y="3135313"/>
              <a:ext cx="1305033" cy="2462212"/>
            </a:xfrm>
            <a:prstGeom prst="ellipse">
              <a:avLst/>
            </a:prstGeom>
            <a:noFill/>
            <a:ln w="38100" cap="flat" cmpd="sng" algn="ctr">
              <a:solidFill>
                <a:schemeClr val="tx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198593" y="3135313"/>
              <a:ext cx="1306620" cy="2462212"/>
            </a:xfrm>
            <a:prstGeom prst="ellipse">
              <a:avLst/>
            </a:prstGeom>
            <a:noFill/>
            <a:ln w="38100" cap="flat" cmpd="sng" algn="ctr">
              <a:solidFill>
                <a:schemeClr val="tx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97379" y="3805753"/>
              <a:ext cx="1306621" cy="2462212"/>
            </a:xfrm>
            <a:prstGeom prst="ellipse">
              <a:avLst/>
            </a:prstGeom>
            <a:noFill/>
            <a:ln w="38100" cap="flat" cmpd="sng" algn="ctr">
              <a:solidFill>
                <a:schemeClr val="tx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Cloud Callout 24"/>
            <p:cNvSpPr/>
            <p:nvPr/>
          </p:nvSpPr>
          <p:spPr bwMode="auto">
            <a:xfrm>
              <a:off x="6667982" y="4084638"/>
              <a:ext cx="1028785" cy="939800"/>
            </a:xfrm>
            <a:prstGeom prst="cloudCallout">
              <a:avLst>
                <a:gd name="adj1" fmla="val -103378"/>
                <a:gd name="adj2" fmla="val 14208"/>
              </a:avLst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67"/>
            <p:cNvSpPr txBox="1">
              <a:spLocks noChangeArrowheads="1"/>
            </p:cNvSpPr>
            <p:nvPr/>
          </p:nvSpPr>
          <p:spPr bwMode="auto">
            <a:xfrm>
              <a:off x="6735379" y="4425523"/>
              <a:ext cx="955647" cy="2416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/>
                <a:t>资金池</a:t>
              </a:r>
              <a:endParaRPr lang="en-US" altLang="en-US" sz="1200" dirty="0"/>
            </a:p>
          </p:txBody>
        </p:sp>
        <p:sp>
          <p:nvSpPr>
            <p:cNvPr id="27" name="Up-Down Arrow 26"/>
            <p:cNvSpPr/>
            <p:nvPr/>
          </p:nvSpPr>
          <p:spPr bwMode="auto">
            <a:xfrm rot="18513824">
              <a:off x="4554069" y="2340726"/>
              <a:ext cx="436563" cy="1038311"/>
            </a:xfrm>
            <a:prstGeom prst="upDownArrow">
              <a:avLst>
                <a:gd name="adj1" fmla="val 40985"/>
                <a:gd name="adj2" fmla="val 53944"/>
              </a:avLst>
            </a:prstGeom>
            <a:solidFill>
              <a:srgbClr val="7030A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Up-Down Arrow 27"/>
            <p:cNvSpPr/>
            <p:nvPr/>
          </p:nvSpPr>
          <p:spPr bwMode="auto">
            <a:xfrm rot="2848072">
              <a:off x="2304396" y="2386763"/>
              <a:ext cx="436562" cy="1038311"/>
            </a:xfrm>
            <a:prstGeom prst="upDownArrow">
              <a:avLst>
                <a:gd name="adj1" fmla="val 40985"/>
                <a:gd name="adj2" fmla="val 53944"/>
              </a:avLst>
            </a:prstGeom>
            <a:solidFill>
              <a:srgbClr val="7030A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Up-Down Arrow 28"/>
            <p:cNvSpPr/>
            <p:nvPr/>
          </p:nvSpPr>
          <p:spPr bwMode="auto">
            <a:xfrm rot="17568902">
              <a:off x="2410767" y="3810751"/>
              <a:ext cx="434975" cy="1039899"/>
            </a:xfrm>
            <a:prstGeom prst="upDownArrow">
              <a:avLst>
                <a:gd name="adj1" fmla="val 40985"/>
                <a:gd name="adj2" fmla="val 53944"/>
              </a:avLst>
            </a:prstGeom>
            <a:solidFill>
              <a:srgbClr val="7030A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Up-Down Arrow 29"/>
            <p:cNvSpPr/>
            <p:nvPr/>
          </p:nvSpPr>
          <p:spPr bwMode="auto">
            <a:xfrm rot="14487053">
              <a:off x="4392131" y="3845676"/>
              <a:ext cx="434975" cy="1039899"/>
            </a:xfrm>
            <a:prstGeom prst="upDownArrow">
              <a:avLst>
                <a:gd name="adj1" fmla="val 40985"/>
                <a:gd name="adj2" fmla="val 53944"/>
              </a:avLst>
            </a:prstGeom>
            <a:solidFill>
              <a:srgbClr val="7030A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38200" y="1901825"/>
              <a:ext cx="5631329" cy="31369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Rectangular Callout 31"/>
            <p:cNvSpPr/>
            <p:nvPr/>
          </p:nvSpPr>
          <p:spPr bwMode="auto">
            <a:xfrm>
              <a:off x="7239529" y="2743200"/>
              <a:ext cx="1266755" cy="841162"/>
            </a:xfrm>
            <a:prstGeom prst="wedgeRectCallout">
              <a:avLst>
                <a:gd name="adj1" fmla="val -284794"/>
                <a:gd name="adj2" fmla="val -116933"/>
              </a:avLst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angular Callout 32"/>
            <p:cNvSpPr/>
            <p:nvPr/>
          </p:nvSpPr>
          <p:spPr bwMode="auto">
            <a:xfrm>
              <a:off x="7239529" y="2743200"/>
              <a:ext cx="1266755" cy="809374"/>
            </a:xfrm>
            <a:prstGeom prst="wedgeRectCallout">
              <a:avLst>
                <a:gd name="adj1" fmla="val -153003"/>
                <a:gd name="adj2" fmla="val 92323"/>
              </a:avLst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41"/>
            <p:cNvSpPr txBox="1">
              <a:spLocks noChangeArrowheads="1"/>
            </p:cNvSpPr>
            <p:nvPr/>
          </p:nvSpPr>
          <p:spPr bwMode="auto">
            <a:xfrm>
              <a:off x="7315200" y="2727307"/>
              <a:ext cx="930374" cy="8121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 smtClean="0"/>
                <a:t>在同一商业银行北京分行设</a:t>
              </a:r>
              <a:r>
                <a:rPr lang="zh-CN" altLang="en-US" sz="1200" dirty="0"/>
                <a:t>立的账户</a:t>
              </a:r>
              <a:endParaRPr lang="en-US" altLang="en-US" sz="1200" dirty="0"/>
            </a:p>
          </p:txBody>
        </p:sp>
        <p:sp>
          <p:nvSpPr>
            <p:cNvPr id="35" name="Rectangular Callout 34"/>
            <p:cNvSpPr/>
            <p:nvPr/>
          </p:nvSpPr>
          <p:spPr bwMode="auto">
            <a:xfrm>
              <a:off x="6934704" y="5334000"/>
              <a:ext cx="1249676" cy="809234"/>
            </a:xfrm>
            <a:prstGeom prst="wedgeRectCallout">
              <a:avLst>
                <a:gd name="adj1" fmla="val -269703"/>
                <a:gd name="adj2" fmla="val 35985"/>
              </a:avLst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ectangular Callout 35"/>
            <p:cNvSpPr/>
            <p:nvPr/>
          </p:nvSpPr>
          <p:spPr bwMode="auto">
            <a:xfrm>
              <a:off x="6934704" y="5334000"/>
              <a:ext cx="1262552" cy="809234"/>
            </a:xfrm>
            <a:prstGeom prst="wedgeRectCallout">
              <a:avLst>
                <a:gd name="adj1" fmla="val -127852"/>
                <a:gd name="adj2" fmla="val -102848"/>
              </a:avLst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44"/>
            <p:cNvSpPr txBox="1">
              <a:spLocks noChangeArrowheads="1"/>
            </p:cNvSpPr>
            <p:nvPr/>
          </p:nvSpPr>
          <p:spPr bwMode="auto">
            <a:xfrm>
              <a:off x="6998581" y="5302212"/>
              <a:ext cx="1219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/>
                <a:t>在同一商业银行外地分行设立的账户</a:t>
              </a:r>
              <a:endParaRPr lang="en-US" altLang="en-US" sz="1200" dirty="0"/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972912" y="2650596"/>
            <a:ext cx="4000500" cy="310896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wrap="square">
            <a:spAutoFit/>
          </a:bodyPr>
          <a:lstStyle/>
          <a:p>
            <a:pPr marL="459105" indent="-342900">
              <a:buFont typeface="+mj-lt"/>
              <a:buAutoNum type="arabicPeriod"/>
              <a:defRPr/>
            </a:pPr>
            <a:endParaRPr kumimoji="0" lang="en-US" altLang="zh-CN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en-US" altLang="en-US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kumimoji="0" lang="zh-CN" altLang="en-US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商业银行设立委托贷款式资金池</a:t>
            </a:r>
            <a:endParaRPr lang="en-US" altLang="zh-CN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endParaRPr lang="en-US" altLang="zh-CN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zh-CN" altLang="en-US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优客作为</a:t>
            </a:r>
            <a:r>
              <a:rPr lang="en-US" altLang="zh-CN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Master</a:t>
            </a:r>
            <a:r>
              <a:rPr lang="zh-CN" altLang="en-US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的身份维持资金池的管理功</a:t>
            </a:r>
            <a:r>
              <a:rPr lang="zh-CN" altLang="en-US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endParaRPr lang="en-US" altLang="zh-CN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16205">
              <a:defRPr/>
            </a:pPr>
            <a:endParaRPr lang="en-US" altLang="zh-CN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各账户</a:t>
            </a:r>
            <a:r>
              <a:rPr lang="zh-CN" altLang="en-US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日间</a:t>
            </a:r>
            <a:r>
              <a:rPr lang="zh-CN" altLang="en-US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可在资金池资金盈余总额内透支</a:t>
            </a:r>
            <a:endParaRPr lang="en-US" altLang="zh-CN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endParaRPr lang="en-US" altLang="zh-CN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9105" indent="-342900">
              <a:buFont typeface="Arial" panose="020B0604020202020204"/>
              <a:buChar char="•"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</a:t>
            </a:r>
            <a:r>
              <a:rPr lang="zh-CN" altLang="en-US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金池借入</a:t>
            </a:r>
            <a:r>
              <a:rPr lang="en-US" altLang="en-US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借出利率（假设</a:t>
            </a:r>
            <a:r>
              <a:rPr lang="en-US" altLang="zh-CN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6%</a:t>
            </a:r>
            <a:r>
              <a:rPr lang="zh-CN" altLang="en-US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Line Callout 3 42"/>
          <p:cNvSpPr/>
          <p:nvPr/>
        </p:nvSpPr>
        <p:spPr>
          <a:xfrm>
            <a:off x="8277712" y="2222492"/>
            <a:ext cx="3454400" cy="4445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4392"/>
              <a:gd name="adj8" fmla="val -3186"/>
            </a:avLst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i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横向资金池</a:t>
            </a:r>
            <a:endParaRPr lang="zh-CN" altLang="en-US" sz="2000" b="1" i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</p:nvPr>
        </p:nvGraphicFramePr>
        <p:xfrm>
          <a:off x="615021" y="1889273"/>
          <a:ext cx="7306604" cy="434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Text Placeholder 1"/>
          <p:cNvSpPr txBox="1"/>
          <p:nvPr/>
        </p:nvSpPr>
        <p:spPr>
          <a:xfrm>
            <a:off x="8095615" y="2431415"/>
            <a:ext cx="4025265" cy="143637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7000+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-&gt; 70% -&gt;1.2万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三年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&gt;1600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滴滴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20% VS.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优客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10%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70000"/>
              </a:lnSpc>
            </a:pP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8069389" y="4592003"/>
            <a:ext cx="3580022" cy="165458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综合服务收益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知名度，供应商吸引力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优质企业出行服务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地域覆盖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52670" y="4829175"/>
            <a:ext cx="583565" cy="33401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Picture Placeholder 11" descr="J:\Miracle Corps\didi.jpgdid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64942" y="1824290"/>
            <a:ext cx="1029226" cy="579719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Picture Placeholder 11" descr="J:\Miracle Corps\download (1).jpgdownload 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9506" y="3968287"/>
            <a:ext cx="890664" cy="536136"/>
          </a:xfrm>
          <a:prstGeom prst="ellipse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共生共荣的前景 </a:t>
            </a:r>
            <a:r>
              <a:rPr lang="en-US" altLang="zh-CN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–</a:t>
            </a:r>
            <a:r>
              <a:rPr lang="zh-CN" altLang="zh-CN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共享</a:t>
            </a:r>
            <a:r>
              <a:rPr lang="zh-CN" altLang="en-US" sz="4000" b="1" i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服务收益分析</a:t>
            </a:r>
            <a:endParaRPr lang="zh-CN" altLang="en-US" sz="4000" b="1" i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628265" y="5022850"/>
            <a:ext cx="583565" cy="33401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997700" y="4672330"/>
            <a:ext cx="583565" cy="33401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383792" y="188078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共生共荣</a:t>
            </a:r>
            <a:r>
              <a:rPr lang="zh-CN" altLang="en-US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的前景 </a:t>
            </a:r>
            <a:r>
              <a:rPr lang="en-US" altLang="zh-CN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–</a:t>
            </a:r>
            <a:r>
              <a:rPr lang="zh-CN" altLang="en-US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资金池收益分析</a:t>
            </a:r>
            <a:endParaRPr lang="zh-CN" altLang="en-US" sz="4000" b="1" i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255948" y="4591570"/>
          <a:ext cx="3119464" cy="169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-164689" y="1422371"/>
          <a:ext cx="2959144" cy="328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图示 9"/>
          <p:cNvGraphicFramePr/>
          <p:nvPr/>
        </p:nvGraphicFramePr>
        <p:xfrm>
          <a:off x="9334821" y="2397595"/>
          <a:ext cx="2942811" cy="216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9836883" y="4660583"/>
          <a:ext cx="2056254" cy="147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" name="表格 1"/>
          <p:cNvGraphicFramePr/>
          <p:nvPr/>
        </p:nvGraphicFramePr>
        <p:xfrm>
          <a:off x="2630170" y="2300605"/>
          <a:ext cx="7108825" cy="387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45"/>
                <a:gridCol w="1225550"/>
                <a:gridCol w="1432560"/>
                <a:gridCol w="1851025"/>
                <a:gridCol w="1642745"/>
              </a:tblGrid>
              <a:tr h="62420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年份</a:t>
                      </a:r>
                      <a:endParaRPr lang="zh-CN" altLang="en-US" sz="1800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优客工场资金需求</a:t>
                      </a:r>
                      <a:endParaRPr lang="zh-CN" altLang="en-US" sz="1800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滴滴获利</a:t>
                      </a:r>
                      <a:endParaRPr lang="zh-CN" altLang="en-US" sz="1800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会员企业节约</a:t>
                      </a:r>
                      <a:endParaRPr lang="zh-CN" altLang="en-US" sz="1800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</a:tr>
              <a:tr h="7061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会员数量</a:t>
                      </a:r>
                      <a:endParaRPr lang="zh-CN" altLang="en-US" sz="1800" b="1" dirty="0" smtClean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资金总需求</a:t>
                      </a:r>
                      <a:endParaRPr lang="zh-CN" altLang="en-US" sz="1800" b="1" dirty="0" smtClean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5% vs </a:t>
                      </a: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银行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4.5%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15% vs 5%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/>
                    </a:solidFill>
                  </a:tcPr>
                </a:tc>
              </a:tr>
              <a:tr h="616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2017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2,000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 </a:t>
                      </a:r>
                      <a:r>
                        <a:rPr lang="zh-CN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亿</a:t>
                      </a:r>
                      <a:endParaRPr lang="zh-CN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200 </a:t>
                      </a: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4,000 </a:t>
                      </a: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3,000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 </a:t>
                      </a: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亿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450 </a:t>
                      </a: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9,000 </a:t>
                      </a: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65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2019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5,000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 </a:t>
                      </a: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亿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750 </a:t>
                      </a: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15,000 </a:t>
                      </a:r>
                      <a:r>
                        <a:rPr lang="zh-CN" altLang="en-US" sz="18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万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5955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累计金额</a:t>
                      </a:r>
                      <a:endParaRPr lang="zh-CN" altLang="en-US" sz="18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1,400 </a:t>
                      </a:r>
                      <a:r>
                        <a:rPr lang="zh-CN" altLang="en-US" sz="18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万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29,000 </a:t>
                      </a:r>
                      <a:r>
                        <a:rPr lang="zh-CN" altLang="en-US" sz="18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万</a:t>
                      </a:r>
                      <a:endParaRPr lang="en-US" altLang="zh-CN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flipH="1">
            <a:off x="3616960" y="2443480"/>
            <a:ext cx="4142105" cy="5791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数据资源共享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714875" y="3780473"/>
            <a:ext cx="3242310" cy="5791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朋友圈效应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946525" y="5144135"/>
            <a:ext cx="3204845" cy="5791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大物流时代</a:t>
            </a:r>
            <a:endParaRPr lang="zh-CN" altLang="en-US" sz="3200" b="1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66118">
            <a:off x="8346214" y="3525608"/>
            <a:ext cx="1441678" cy="144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43766">
            <a:off x="9870623" y="3226254"/>
            <a:ext cx="85725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Equal 18"/>
          <p:cNvSpPr/>
          <p:nvPr/>
        </p:nvSpPr>
        <p:spPr>
          <a:xfrm>
            <a:off x="9680575" y="3768725"/>
            <a:ext cx="228600" cy="215900"/>
          </a:xfrm>
          <a:prstGeom prst="mathEqua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畅想未来</a:t>
            </a:r>
            <a:endParaRPr lang="zh-CN" altLang="en-US" sz="40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 useBgFill="1">
        <p:nvSpPr>
          <p:cNvPr id="2" name="Arc 21"/>
          <p:cNvSpPr/>
          <p:nvPr/>
        </p:nvSpPr>
        <p:spPr>
          <a:xfrm>
            <a:off x="-3429002" y="1576135"/>
            <a:ext cx="6908801" cy="5308601"/>
          </a:xfrm>
          <a:prstGeom prst="arc">
            <a:avLst>
              <a:gd name="adj1" fmla="val 16200000"/>
              <a:gd name="adj2" fmla="val 5406790"/>
            </a:avLst>
          </a:prstGeom>
          <a:ln>
            <a:solidFill>
              <a:srgbClr val="7D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rc 30"/>
          <p:cNvSpPr/>
          <p:nvPr/>
        </p:nvSpPr>
        <p:spPr>
          <a:xfrm>
            <a:off x="-1524000" y="3332904"/>
            <a:ext cx="2957867" cy="1747095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26"/>
          <p:cNvSpPr/>
          <p:nvPr/>
        </p:nvSpPr>
        <p:spPr>
          <a:xfrm>
            <a:off x="2723581" y="2587990"/>
            <a:ext cx="302509" cy="178680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27"/>
          <p:cNvSpPr/>
          <p:nvPr/>
        </p:nvSpPr>
        <p:spPr>
          <a:xfrm>
            <a:off x="3260296" y="4007537"/>
            <a:ext cx="302509" cy="178680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2922619" y="5379047"/>
            <a:ext cx="302509" cy="178680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1" descr="C:\Users\hp\Desktop\Thank you.jpgThank you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69995" y="2204085"/>
            <a:ext cx="4916170" cy="3290570"/>
          </a:xfrm>
          <a:prstGeom prst="ellipse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0</TotalTime>
  <Words>829</Words>
  <Application>WPS 演示</Application>
  <PresentationFormat>自定义</PresentationFormat>
  <Paragraphs>195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楷体</vt:lpstr>
      <vt:lpstr>Arial</vt:lpstr>
      <vt:lpstr>Times New Roman</vt:lpstr>
      <vt:lpstr>Georgia</vt:lpstr>
      <vt:lpstr>Times</vt:lpstr>
      <vt:lpstr>华文楷体</vt:lpstr>
      <vt:lpstr>Book Antiqua</vt:lpstr>
      <vt:lpstr>Segoe Print</vt:lpstr>
      <vt:lpstr>微软雅黑</vt:lpstr>
      <vt:lpstr>Sales Direction 16X9</vt:lpstr>
      <vt:lpstr>2017 跨界共享-资源为王！ 1+1&gt;2 </vt:lpstr>
      <vt:lpstr>目录 CONTENT</vt:lpstr>
      <vt:lpstr>跨界联合的互惠</vt:lpstr>
      <vt:lpstr>联动商业模式 – 共享服务平台</vt:lpstr>
      <vt:lpstr>联动商业模式 – 资金池</vt:lpstr>
      <vt:lpstr>PowerPoint 演示文稿</vt:lpstr>
      <vt:lpstr>PowerPoint 演示文稿</vt:lpstr>
      <vt:lpstr>畅想未来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34</cp:revision>
  <dcterms:created xsi:type="dcterms:W3CDTF">2017-03-02T05:47:00Z</dcterms:created>
  <dcterms:modified xsi:type="dcterms:W3CDTF">2017-03-04T16:59:44Z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  <property fmtid="{D5CDD505-2E9C-101B-9397-08002B2CF9AE}" pid="3" name="KSOProductBuildVer">
    <vt:lpwstr>2052-10.1.0.6156</vt:lpwstr>
  </property>
</Properties>
</file>