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72" r:id="rId6"/>
    <p:sldId id="271" r:id="rId7"/>
    <p:sldId id="259" r:id="rId8"/>
    <p:sldId id="287" r:id="rId9"/>
    <p:sldId id="288" r:id="rId10"/>
    <p:sldId id="286" r:id="rId11"/>
    <p:sldId id="260" r:id="rId12"/>
    <p:sldId id="273" r:id="rId13"/>
    <p:sldId id="275" r:id="rId14"/>
    <p:sldId id="276" r:id="rId15"/>
    <p:sldId id="261" r:id="rId16"/>
    <p:sldId id="284" r:id="rId17"/>
    <p:sldId id="285" r:id="rId18"/>
    <p:sldId id="26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A40"/>
    <a:srgbClr val="70AD47"/>
    <a:srgbClr val="404040"/>
    <a:srgbClr val="72B347"/>
    <a:srgbClr val="A3C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86963" autoAdjust="0"/>
  </p:normalViewPr>
  <p:slideViewPr>
    <p:cSldViewPr snapToGrid="0" showGuides="1">
      <p:cViewPr varScale="1">
        <p:scale>
          <a:sx n="77" d="100"/>
          <a:sy n="77" d="100"/>
        </p:scale>
        <p:origin x="12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2013-2016</a:t>
            </a:r>
            <a:r>
              <a:rPr lang="zh-CN" sz="1800" dirty="0"/>
              <a:t>年</a:t>
            </a:r>
            <a:r>
              <a:rPr lang="en-US" sz="1800" dirty="0"/>
              <a:t>CROCS</a:t>
            </a:r>
            <a:r>
              <a:rPr lang="zh-CN" sz="1800" dirty="0"/>
              <a:t>总利润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Sheet1!$A$26</c:f>
              <c:strCache>
                <c:ptCount val="1"/>
                <c:pt idx="0">
                  <c:v>总利润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305217075279779E-3"/>
                  <c:y val="2.91348951166061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  <a:cs typeface="+mn-cs"/>
                      </a:defRPr>
                    </a:pPr>
                    <a:r>
                      <a:rPr lang="en-US" altLang="zh-CN" sz="1400" dirty="0">
                        <a:solidFill>
                          <a:schemeClr val="tx1"/>
                        </a:solidFill>
                      </a:rPr>
                      <a:t>$105.3W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13998253873435"/>
                      <c:h val="0.140928857181154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683-44C9-848C-4D74E8BFD32D}"/>
                </c:ext>
              </c:extLst>
            </c:dLbl>
            <c:dLbl>
              <c:idx val="1"/>
              <c:layout>
                <c:manualLayout>
                  <c:x val="7.9578256129196698E-3"/>
                  <c:y val="-2.4972462926955732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>
                        <a:solidFill>
                          <a:srgbClr val="FF0000"/>
                        </a:solidFill>
                      </a:rPr>
                      <a:t>($492.6W)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60435612627253"/>
                      <c:h val="0.140928857181154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683-44C9-848C-4D74E8BFD32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CN" dirty="0"/>
                      <a:t>($8319.6W)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83-44C9-848C-4D74E8BFD32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CN" dirty="0"/>
                      <a:t>($164,9W)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83-44C9-848C-4D74E8BFD3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Sheet1!$B$25:$E$25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Sheet1!$B$26:$E$26</c:f>
              <c:numCache>
                <c:formatCode>\$#,##0.00_);[Red]\(\$#,##0.00\)</c:formatCode>
                <c:ptCount val="4"/>
                <c:pt idx="0">
                  <c:v>10503000</c:v>
                </c:pt>
                <c:pt idx="1">
                  <c:v>-4926000</c:v>
                </c:pt>
                <c:pt idx="2">
                  <c:v>-83196000</c:v>
                </c:pt>
                <c:pt idx="3">
                  <c:v>-16494000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3-44C9-848C-4D74E8BFD3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364736"/>
        <c:axId val="67366272"/>
      </c:barChart>
      <c:catAx>
        <c:axId val="6736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7366272"/>
        <c:crosses val="autoZero"/>
        <c:auto val="1"/>
        <c:lblAlgn val="ctr"/>
        <c:lblOffset val="100"/>
        <c:noMultiLvlLbl val="0"/>
      </c:catAx>
      <c:valAx>
        <c:axId val="67366272"/>
        <c:scaling>
          <c:orientation val="minMax"/>
        </c:scaling>
        <c:delete val="1"/>
        <c:axPos val="l"/>
        <c:numFmt formatCode="\$#,##0.00_);[Red]\(\$#,##0.00\)" sourceLinked="1"/>
        <c:majorTickMark val="none"/>
        <c:minorTickMark val="none"/>
        <c:tickLblPos val="none"/>
        <c:crossAx val="6736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blurRad="50800" dist="38100" dir="10800000" algn="r" rotWithShape="0">
        <a:prstClr val="black">
          <a:alpha val="40000"/>
        </a:prstClr>
      </a:outerShdw>
    </a:effectLst>
  </c:spPr>
  <c:txPr>
    <a:bodyPr/>
    <a:lstStyle/>
    <a:p>
      <a:pPr>
        <a:defRPr sz="1100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dirty="0"/>
              <a:t>2013-2016</a:t>
            </a:r>
            <a:r>
              <a:rPr lang="zh-CN" altLang="en-US" sz="1800" dirty="0"/>
              <a:t>年</a:t>
            </a:r>
            <a:r>
              <a:rPr lang="en-US" altLang="zh-CN" sz="1800" dirty="0"/>
              <a:t>CROCS</a:t>
            </a:r>
            <a:r>
              <a:rPr lang="zh-CN" altLang="en-US" sz="1800" dirty="0"/>
              <a:t>总收入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总收入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6"/>
              </a:outerShdw>
            </a:effectLst>
          </c:spPr>
          <c:marker>
            <c:symbol val="none"/>
          </c:marker>
          <c:cat>
            <c:numRef>
              <c:f>Sheet1!$B$19:$E$19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Sheet1!$B$20:$E$20</c:f>
              <c:numCache>
                <c:formatCode>\$#,##0.00_);[Red]\(\$#,##0.00\)</c:formatCode>
                <c:ptCount val="4"/>
                <c:pt idx="0">
                  <c:v>1192697000</c:v>
                </c:pt>
                <c:pt idx="1">
                  <c:v>1198223000</c:v>
                </c:pt>
                <c:pt idx="2">
                  <c:v>1090630000</c:v>
                </c:pt>
                <c:pt idx="3">
                  <c:v>1036273000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66-4A81-B2A2-853927532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67301760"/>
        <c:axId val="67303296"/>
      </c:lineChart>
      <c:catAx>
        <c:axId val="6730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100" baseline="0">
                <a:solidFill>
                  <a:schemeClr val="lt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67303296"/>
        <c:crosses val="autoZero"/>
        <c:auto val="1"/>
        <c:lblAlgn val="ctr"/>
        <c:lblOffset val="100"/>
        <c:noMultiLvlLbl val="0"/>
      </c:catAx>
      <c:valAx>
        <c:axId val="67303296"/>
        <c:scaling>
          <c:orientation val="minMax"/>
        </c:scaling>
        <c:delete val="1"/>
        <c:axPos val="l"/>
        <c:numFmt formatCode="\$#,##0.00_);[Red]\(\$#,##0.00\)" sourceLinked="1"/>
        <c:majorTickMark val="none"/>
        <c:minorTickMark val="none"/>
        <c:tickLblPos val="none"/>
        <c:crossAx val="6730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/>
    </a:solidFill>
    <a:ln w="9525" cap="flat" cmpd="sng" algn="ctr">
      <a:solidFill>
        <a:schemeClr val="accent6"/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36CF5-AA06-4ED2-976E-AA1C33BB998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190E99D-19B7-4B30-862C-90CF2FBDAEBE}">
      <dgm:prSet phldrT="[文本]"/>
      <dgm:spPr>
        <a:solidFill>
          <a:srgbClr val="57AA40"/>
        </a:solidFill>
        <a:ln>
          <a:solidFill>
            <a:srgbClr val="57AA40"/>
          </a:solidFill>
        </a:ln>
      </dgm:spPr>
      <dgm:t>
        <a:bodyPr/>
        <a:lstStyle/>
        <a:p>
          <a:r>
            <a:rPr lang="en-US" altLang="zh-CN" dirty="0"/>
            <a:t>2016</a:t>
          </a:r>
          <a:r>
            <a:rPr lang="zh-CN" altLang="en-US" dirty="0"/>
            <a:t>年</a:t>
          </a:r>
        </a:p>
      </dgm:t>
    </dgm:pt>
    <dgm:pt modelId="{42674E32-B773-455C-A9B8-61F63ADCE793}" type="parTrans" cxnId="{2D19B8A7-D384-4AA6-9204-897E682B6B8D}">
      <dgm:prSet/>
      <dgm:spPr/>
      <dgm:t>
        <a:bodyPr/>
        <a:lstStyle/>
        <a:p>
          <a:endParaRPr lang="zh-CN" altLang="en-US"/>
        </a:p>
      </dgm:t>
    </dgm:pt>
    <dgm:pt modelId="{C0D0C6CF-FFFC-4668-B1BF-248DA2B166E2}" type="sibTrans" cxnId="{2D19B8A7-D384-4AA6-9204-897E682B6B8D}">
      <dgm:prSet/>
      <dgm:spPr>
        <a:solidFill>
          <a:srgbClr val="A3CC8F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288E8455-09E5-4825-BFD1-2827708EAB38}">
      <dgm:prSet phldrT="[文本]"/>
      <dgm:spPr>
        <a:ln>
          <a:solidFill>
            <a:srgbClr val="57AA40"/>
          </a:solidFill>
        </a:ln>
      </dgm:spPr>
      <dgm:t>
        <a:bodyPr/>
        <a:lstStyle/>
        <a:p>
          <a:endParaRPr lang="zh-CN" altLang="en-US" dirty="0"/>
        </a:p>
      </dgm:t>
    </dgm:pt>
    <dgm:pt modelId="{297A1628-9787-40BC-83C5-6658C7101621}" type="parTrans" cxnId="{EFFF00FE-045B-47D8-8BC3-E37E0D05BA86}">
      <dgm:prSet/>
      <dgm:spPr/>
      <dgm:t>
        <a:bodyPr/>
        <a:lstStyle/>
        <a:p>
          <a:endParaRPr lang="zh-CN" altLang="en-US"/>
        </a:p>
      </dgm:t>
    </dgm:pt>
    <dgm:pt modelId="{71CC31E2-1F42-4EC9-96E6-3F0BFF021949}" type="sibTrans" cxnId="{EFFF00FE-045B-47D8-8BC3-E37E0D05BA86}">
      <dgm:prSet/>
      <dgm:spPr/>
      <dgm:t>
        <a:bodyPr/>
        <a:lstStyle/>
        <a:p>
          <a:endParaRPr lang="zh-CN" altLang="en-US"/>
        </a:p>
      </dgm:t>
    </dgm:pt>
    <dgm:pt modelId="{228EB530-0CC2-4566-9B0A-88341BBD31C0}">
      <dgm:prSet phldrT="[文本]"/>
      <dgm:spPr>
        <a:solidFill>
          <a:srgbClr val="57AA40"/>
        </a:solidFill>
        <a:ln>
          <a:solidFill>
            <a:srgbClr val="57AA40"/>
          </a:solidFill>
        </a:ln>
      </dgm:spPr>
      <dgm:t>
        <a:bodyPr/>
        <a:lstStyle/>
        <a:p>
          <a:r>
            <a:rPr lang="en-US" altLang="zh-CN" dirty="0"/>
            <a:t>2017</a:t>
          </a:r>
          <a:r>
            <a:rPr lang="zh-CN" altLang="en-US" dirty="0"/>
            <a:t>年</a:t>
          </a:r>
        </a:p>
      </dgm:t>
    </dgm:pt>
    <dgm:pt modelId="{684F6141-E9AC-445F-9831-DF666B7238BB}" type="parTrans" cxnId="{B85DAA78-0F1B-467E-9F2A-AA8952DD957A}">
      <dgm:prSet/>
      <dgm:spPr/>
      <dgm:t>
        <a:bodyPr/>
        <a:lstStyle/>
        <a:p>
          <a:endParaRPr lang="zh-CN" altLang="en-US"/>
        </a:p>
      </dgm:t>
    </dgm:pt>
    <dgm:pt modelId="{1801EAF1-E5A0-4163-A308-7A4EDB237AD4}" type="sibTrans" cxnId="{B85DAA78-0F1B-467E-9F2A-AA8952DD957A}">
      <dgm:prSet/>
      <dgm:spPr>
        <a:solidFill>
          <a:srgbClr val="72B347"/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4311B873-12C4-45B3-B8B1-D3704E67633C}">
      <dgm:prSet phldrT="[文本]"/>
      <dgm:spPr>
        <a:ln>
          <a:solidFill>
            <a:srgbClr val="57AA40"/>
          </a:solidFill>
        </a:ln>
      </dgm:spPr>
      <dgm:t>
        <a:bodyPr/>
        <a:lstStyle/>
        <a:p>
          <a:endParaRPr lang="zh-CN" altLang="en-US" dirty="0"/>
        </a:p>
      </dgm:t>
    </dgm:pt>
    <dgm:pt modelId="{B87F5516-E32A-4538-ACFA-CB8302A75D6F}" type="parTrans" cxnId="{2694797E-422D-4A41-AA14-1F5725B2560A}">
      <dgm:prSet/>
      <dgm:spPr/>
      <dgm:t>
        <a:bodyPr/>
        <a:lstStyle/>
        <a:p>
          <a:endParaRPr lang="zh-CN" altLang="en-US"/>
        </a:p>
      </dgm:t>
    </dgm:pt>
    <dgm:pt modelId="{745C6BED-4232-4E5F-AE3E-2067572A1EA8}" type="sibTrans" cxnId="{2694797E-422D-4A41-AA14-1F5725B2560A}">
      <dgm:prSet/>
      <dgm:spPr/>
      <dgm:t>
        <a:bodyPr/>
        <a:lstStyle/>
        <a:p>
          <a:endParaRPr lang="zh-CN" altLang="en-US"/>
        </a:p>
      </dgm:t>
    </dgm:pt>
    <dgm:pt modelId="{10647D02-BBB0-4141-847D-5F4662BAC04D}">
      <dgm:prSet phldrT="[文本]"/>
      <dgm:spPr>
        <a:solidFill>
          <a:srgbClr val="57AA40"/>
        </a:solidFill>
        <a:ln>
          <a:solidFill>
            <a:srgbClr val="57AA40"/>
          </a:solidFill>
        </a:ln>
      </dgm:spPr>
      <dgm:t>
        <a:bodyPr/>
        <a:lstStyle/>
        <a:p>
          <a:r>
            <a:rPr lang="en-US" altLang="zh-CN" dirty="0"/>
            <a:t>2019</a:t>
          </a:r>
          <a:r>
            <a:rPr lang="zh-CN" altLang="en-US" dirty="0"/>
            <a:t>年</a:t>
          </a:r>
        </a:p>
      </dgm:t>
    </dgm:pt>
    <dgm:pt modelId="{1B17F787-5B68-4B0B-A151-5BFE3336BD7F}" type="parTrans" cxnId="{C948819F-CBA8-4876-A670-CF98C0C04F72}">
      <dgm:prSet/>
      <dgm:spPr/>
      <dgm:t>
        <a:bodyPr/>
        <a:lstStyle/>
        <a:p>
          <a:endParaRPr lang="zh-CN" altLang="en-US"/>
        </a:p>
      </dgm:t>
    </dgm:pt>
    <dgm:pt modelId="{AABF0478-8B31-45F6-B717-3DEE053A6F09}" type="sibTrans" cxnId="{C948819F-CBA8-4876-A670-CF98C0C04F72}">
      <dgm:prSet/>
      <dgm:spPr/>
      <dgm:t>
        <a:bodyPr/>
        <a:lstStyle/>
        <a:p>
          <a:endParaRPr lang="zh-CN" altLang="en-US"/>
        </a:p>
      </dgm:t>
    </dgm:pt>
    <dgm:pt modelId="{D505B189-FED5-47A4-8857-F9E78C4D902A}">
      <dgm:prSet phldrT="[文本]"/>
      <dgm:spPr>
        <a:ln>
          <a:solidFill>
            <a:srgbClr val="57AA40"/>
          </a:solidFill>
        </a:ln>
      </dgm:spPr>
      <dgm:t>
        <a:bodyPr/>
        <a:lstStyle/>
        <a:p>
          <a:endParaRPr lang="zh-CN" altLang="en-US" dirty="0"/>
        </a:p>
      </dgm:t>
    </dgm:pt>
    <dgm:pt modelId="{F5E97CC5-FA9E-4645-BDAC-A93B05934138}" type="parTrans" cxnId="{CFEC6580-2A6D-4B0D-8599-FF90A490B500}">
      <dgm:prSet/>
      <dgm:spPr/>
      <dgm:t>
        <a:bodyPr/>
        <a:lstStyle/>
        <a:p>
          <a:endParaRPr lang="zh-CN" altLang="en-US"/>
        </a:p>
      </dgm:t>
    </dgm:pt>
    <dgm:pt modelId="{79D218AC-E0D1-4CD6-908B-944273443148}" type="sibTrans" cxnId="{CFEC6580-2A6D-4B0D-8599-FF90A490B500}">
      <dgm:prSet/>
      <dgm:spPr/>
      <dgm:t>
        <a:bodyPr/>
        <a:lstStyle/>
        <a:p>
          <a:endParaRPr lang="zh-CN" altLang="en-US"/>
        </a:p>
      </dgm:t>
    </dgm:pt>
    <dgm:pt modelId="{D2DA3A2B-8EAA-433D-89F0-9C817F67594B}">
      <dgm:prSet phldrT="[文本]"/>
      <dgm:spPr>
        <a:solidFill>
          <a:srgbClr val="57AA40"/>
        </a:solidFill>
        <a:ln>
          <a:solidFill>
            <a:srgbClr val="57AA40"/>
          </a:solidFill>
        </a:ln>
      </dgm:spPr>
      <dgm:t>
        <a:bodyPr/>
        <a:lstStyle/>
        <a:p>
          <a:r>
            <a:rPr lang="en-US" altLang="zh-CN" dirty="0"/>
            <a:t>2018</a:t>
          </a:r>
          <a:r>
            <a:rPr lang="zh-CN" altLang="en-US" dirty="0"/>
            <a:t>年</a:t>
          </a:r>
        </a:p>
      </dgm:t>
    </dgm:pt>
    <dgm:pt modelId="{A1ABF17B-6C2F-4BA8-B431-9950625DEBFB}" type="parTrans" cxnId="{E3372423-A35F-4F7E-A9F1-B4FD93E0BFD3}">
      <dgm:prSet/>
      <dgm:spPr/>
      <dgm:t>
        <a:bodyPr/>
        <a:lstStyle/>
        <a:p>
          <a:endParaRPr lang="zh-CN" altLang="en-US"/>
        </a:p>
      </dgm:t>
    </dgm:pt>
    <dgm:pt modelId="{C235C15C-D2F4-4455-8259-7EA1A2B1ABBC}" type="sibTrans" cxnId="{E3372423-A35F-4F7E-A9F1-B4FD93E0BFD3}">
      <dgm:prSet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B5FD3864-2CF6-4C4D-87FF-7EB050846E57}">
      <dgm:prSet phldrT="[文本]"/>
      <dgm:spPr>
        <a:ln>
          <a:solidFill>
            <a:srgbClr val="57AA40"/>
          </a:solidFill>
        </a:ln>
      </dgm:spPr>
      <dgm:t>
        <a:bodyPr/>
        <a:lstStyle/>
        <a:p>
          <a:endParaRPr lang="zh-CN" altLang="en-US" dirty="0"/>
        </a:p>
      </dgm:t>
    </dgm:pt>
    <dgm:pt modelId="{7349DF2F-C09C-4E4A-8154-A657FB60250A}" type="parTrans" cxnId="{695CC953-FD45-482D-AFEF-86B1FACBAF30}">
      <dgm:prSet/>
      <dgm:spPr/>
      <dgm:t>
        <a:bodyPr/>
        <a:lstStyle/>
        <a:p>
          <a:endParaRPr lang="zh-CN" altLang="en-US"/>
        </a:p>
      </dgm:t>
    </dgm:pt>
    <dgm:pt modelId="{D2916145-D836-4C24-A64A-D61CFB142EBD}" type="sibTrans" cxnId="{695CC953-FD45-482D-AFEF-86B1FACBAF30}">
      <dgm:prSet/>
      <dgm:spPr/>
      <dgm:t>
        <a:bodyPr/>
        <a:lstStyle/>
        <a:p>
          <a:endParaRPr lang="zh-CN" altLang="en-US"/>
        </a:p>
      </dgm:t>
    </dgm:pt>
    <dgm:pt modelId="{15F1A4DD-57E6-4795-8873-A751FC8D38BE}" type="pres">
      <dgm:prSet presAssocID="{2C036CF5-AA06-4ED2-976E-AA1C33BB9981}" presName="linearFlow" presStyleCnt="0">
        <dgm:presLayoutVars>
          <dgm:dir/>
          <dgm:animLvl val="lvl"/>
          <dgm:resizeHandles val="exact"/>
        </dgm:presLayoutVars>
      </dgm:prSet>
      <dgm:spPr/>
    </dgm:pt>
    <dgm:pt modelId="{A54622D6-1537-408B-9CFC-244692F38B25}" type="pres">
      <dgm:prSet presAssocID="{6190E99D-19B7-4B30-862C-90CF2FBDAEBE}" presName="composite" presStyleCnt="0"/>
      <dgm:spPr/>
    </dgm:pt>
    <dgm:pt modelId="{1AC1E3A0-5D9C-4500-A9F2-52F8F3360F7D}" type="pres">
      <dgm:prSet presAssocID="{6190E99D-19B7-4B30-862C-90CF2FBDAEBE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33DE85-94E7-4D00-8B75-9FB658B1D085}" type="pres">
      <dgm:prSet presAssocID="{6190E99D-19B7-4B30-862C-90CF2FBDAEBE}" presName="parSh" presStyleLbl="node1" presStyleIdx="0" presStyleCnt="4" custScaleX="132897"/>
      <dgm:spPr/>
    </dgm:pt>
    <dgm:pt modelId="{377166C0-5B1D-4954-B6BF-F6A9CD26FFC1}" type="pres">
      <dgm:prSet presAssocID="{6190E99D-19B7-4B30-862C-90CF2FBDAEBE}" presName="desTx" presStyleLbl="fgAcc1" presStyleIdx="0" presStyleCnt="4" custScaleX="132897">
        <dgm:presLayoutVars>
          <dgm:bulletEnabled val="1"/>
        </dgm:presLayoutVars>
      </dgm:prSet>
      <dgm:spPr/>
    </dgm:pt>
    <dgm:pt modelId="{A12C67FF-400C-4255-A3B9-BFEFB79D6684}" type="pres">
      <dgm:prSet presAssocID="{C0D0C6CF-FFFC-4668-B1BF-248DA2B166E2}" presName="sibTrans" presStyleLbl="sibTrans2D1" presStyleIdx="0" presStyleCnt="3" custScaleX="129870"/>
      <dgm:spPr/>
    </dgm:pt>
    <dgm:pt modelId="{BC160723-EBE2-4396-AC69-2406138C50A1}" type="pres">
      <dgm:prSet presAssocID="{C0D0C6CF-FFFC-4668-B1BF-248DA2B166E2}" presName="connTx" presStyleLbl="sibTrans2D1" presStyleIdx="0" presStyleCnt="3"/>
      <dgm:spPr/>
    </dgm:pt>
    <dgm:pt modelId="{175A84C6-E40A-4027-AD8E-797C5C5220DC}" type="pres">
      <dgm:prSet presAssocID="{228EB530-0CC2-4566-9B0A-88341BBD31C0}" presName="composite" presStyleCnt="0"/>
      <dgm:spPr/>
    </dgm:pt>
    <dgm:pt modelId="{7191B318-80EC-47FF-A9C3-93E26740F0BB}" type="pres">
      <dgm:prSet presAssocID="{228EB530-0CC2-4566-9B0A-88341BBD31C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5D57308-BFB6-4DE0-9414-0976055A43B0}" type="pres">
      <dgm:prSet presAssocID="{228EB530-0CC2-4566-9B0A-88341BBD31C0}" presName="parSh" presStyleLbl="node1" presStyleIdx="1" presStyleCnt="4" custScaleX="132897"/>
      <dgm:spPr/>
    </dgm:pt>
    <dgm:pt modelId="{269808C8-1E14-4F5F-83DE-E8DCA1781F9E}" type="pres">
      <dgm:prSet presAssocID="{228EB530-0CC2-4566-9B0A-88341BBD31C0}" presName="desTx" presStyleLbl="fgAcc1" presStyleIdx="1" presStyleCnt="4" custScaleX="132897">
        <dgm:presLayoutVars>
          <dgm:bulletEnabled val="1"/>
        </dgm:presLayoutVars>
      </dgm:prSet>
      <dgm:spPr/>
    </dgm:pt>
    <dgm:pt modelId="{A90FF4AF-DC5A-49D3-BDDB-36EBD2B872CD}" type="pres">
      <dgm:prSet presAssocID="{1801EAF1-E5A0-4163-A308-7A4EDB237AD4}" presName="sibTrans" presStyleLbl="sibTrans2D1" presStyleIdx="1" presStyleCnt="3" custScaleX="129870"/>
      <dgm:spPr/>
    </dgm:pt>
    <dgm:pt modelId="{D71B8291-8CED-48CE-8337-EE1E1B4C3E64}" type="pres">
      <dgm:prSet presAssocID="{1801EAF1-E5A0-4163-A308-7A4EDB237AD4}" presName="connTx" presStyleLbl="sibTrans2D1" presStyleIdx="1" presStyleCnt="3"/>
      <dgm:spPr/>
    </dgm:pt>
    <dgm:pt modelId="{F377E89D-2E62-4798-B92E-736E6D9C4542}" type="pres">
      <dgm:prSet presAssocID="{D2DA3A2B-8EAA-433D-89F0-9C817F67594B}" presName="composite" presStyleCnt="0"/>
      <dgm:spPr/>
    </dgm:pt>
    <dgm:pt modelId="{3F572698-0F6B-4023-9A1C-0607A46AC8F1}" type="pres">
      <dgm:prSet presAssocID="{D2DA3A2B-8EAA-433D-89F0-9C817F67594B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041EA7A-BB5B-443A-B30C-D638A4606C1B}" type="pres">
      <dgm:prSet presAssocID="{D2DA3A2B-8EAA-433D-89F0-9C817F67594B}" presName="parSh" presStyleLbl="node1" presStyleIdx="2" presStyleCnt="4" custScaleX="132897"/>
      <dgm:spPr/>
    </dgm:pt>
    <dgm:pt modelId="{F29BDB26-A98C-47E9-B0F0-41D5F8A8F5E5}" type="pres">
      <dgm:prSet presAssocID="{D2DA3A2B-8EAA-433D-89F0-9C817F67594B}" presName="desTx" presStyleLbl="fgAcc1" presStyleIdx="2" presStyleCnt="4" custScaleX="132897">
        <dgm:presLayoutVars>
          <dgm:bulletEnabled val="1"/>
        </dgm:presLayoutVars>
      </dgm:prSet>
      <dgm:spPr/>
    </dgm:pt>
    <dgm:pt modelId="{2A0EBB33-0412-4F51-83D6-D8E43DBB6120}" type="pres">
      <dgm:prSet presAssocID="{C235C15C-D2F4-4455-8259-7EA1A2B1ABBC}" presName="sibTrans" presStyleLbl="sibTrans2D1" presStyleIdx="2" presStyleCnt="3" custScaleX="129870"/>
      <dgm:spPr/>
    </dgm:pt>
    <dgm:pt modelId="{F2721FFD-55C8-4926-8F33-F3E1B8509B12}" type="pres">
      <dgm:prSet presAssocID="{C235C15C-D2F4-4455-8259-7EA1A2B1ABBC}" presName="connTx" presStyleLbl="sibTrans2D1" presStyleIdx="2" presStyleCnt="3"/>
      <dgm:spPr/>
    </dgm:pt>
    <dgm:pt modelId="{8CA83014-63E5-46C7-947C-7A33B7292267}" type="pres">
      <dgm:prSet presAssocID="{10647D02-BBB0-4141-847D-5F4662BAC04D}" presName="composite" presStyleCnt="0"/>
      <dgm:spPr/>
    </dgm:pt>
    <dgm:pt modelId="{CE1A8207-CE61-46D7-99A8-0EC64C4CC8DC}" type="pres">
      <dgm:prSet presAssocID="{10647D02-BBB0-4141-847D-5F4662BAC04D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8BF45C-F5D2-4346-BA1F-001DBF7A128B}" type="pres">
      <dgm:prSet presAssocID="{10647D02-BBB0-4141-847D-5F4662BAC04D}" presName="parSh" presStyleLbl="node1" presStyleIdx="3" presStyleCnt="4" custScaleX="132897"/>
      <dgm:spPr/>
    </dgm:pt>
    <dgm:pt modelId="{92FA05D5-D081-43D4-8260-76C05966E82B}" type="pres">
      <dgm:prSet presAssocID="{10647D02-BBB0-4141-847D-5F4662BAC04D}" presName="desTx" presStyleLbl="fgAcc1" presStyleIdx="3" presStyleCnt="4" custScaleX="132897">
        <dgm:presLayoutVars>
          <dgm:bulletEnabled val="1"/>
        </dgm:presLayoutVars>
      </dgm:prSet>
      <dgm:spPr/>
    </dgm:pt>
  </dgm:ptLst>
  <dgm:cxnLst>
    <dgm:cxn modelId="{F843B389-C234-47CF-8732-11AFB09A3E1D}" type="presOf" srcId="{C235C15C-D2F4-4455-8259-7EA1A2B1ABBC}" destId="{2A0EBB33-0412-4F51-83D6-D8E43DBB6120}" srcOrd="0" destOrd="0" presId="urn:microsoft.com/office/officeart/2005/8/layout/process3"/>
    <dgm:cxn modelId="{C617EBCA-E09E-4C30-8C8B-D1DD02D76059}" type="presOf" srcId="{B5FD3864-2CF6-4C4D-87FF-7EB050846E57}" destId="{F29BDB26-A98C-47E9-B0F0-41D5F8A8F5E5}" srcOrd="0" destOrd="0" presId="urn:microsoft.com/office/officeart/2005/8/layout/process3"/>
    <dgm:cxn modelId="{EFFF00FE-045B-47D8-8BC3-E37E0D05BA86}" srcId="{6190E99D-19B7-4B30-862C-90CF2FBDAEBE}" destId="{288E8455-09E5-4825-BFD1-2827708EAB38}" srcOrd="0" destOrd="0" parTransId="{297A1628-9787-40BC-83C5-6658C7101621}" sibTransId="{71CC31E2-1F42-4EC9-96E6-3F0BFF021949}"/>
    <dgm:cxn modelId="{4430332C-CE78-4384-8FD8-8FDFF7A85D5E}" type="presOf" srcId="{6190E99D-19B7-4B30-862C-90CF2FBDAEBE}" destId="{7133DE85-94E7-4D00-8B75-9FB658B1D085}" srcOrd="1" destOrd="0" presId="urn:microsoft.com/office/officeart/2005/8/layout/process3"/>
    <dgm:cxn modelId="{F8397889-2C6A-4751-941B-E8CCC533C629}" type="presOf" srcId="{D2DA3A2B-8EAA-433D-89F0-9C817F67594B}" destId="{4041EA7A-BB5B-443A-B30C-D638A4606C1B}" srcOrd="1" destOrd="0" presId="urn:microsoft.com/office/officeart/2005/8/layout/process3"/>
    <dgm:cxn modelId="{451B16D7-2004-464E-8E70-296255243B66}" type="presOf" srcId="{1801EAF1-E5A0-4163-A308-7A4EDB237AD4}" destId="{D71B8291-8CED-48CE-8337-EE1E1B4C3E64}" srcOrd="1" destOrd="0" presId="urn:microsoft.com/office/officeart/2005/8/layout/process3"/>
    <dgm:cxn modelId="{46EA032E-9EE6-4FF4-85B2-CC5FDFD792BF}" type="presOf" srcId="{6190E99D-19B7-4B30-862C-90CF2FBDAEBE}" destId="{1AC1E3A0-5D9C-4500-A9F2-52F8F3360F7D}" srcOrd="0" destOrd="0" presId="urn:microsoft.com/office/officeart/2005/8/layout/process3"/>
    <dgm:cxn modelId="{695CC953-FD45-482D-AFEF-86B1FACBAF30}" srcId="{D2DA3A2B-8EAA-433D-89F0-9C817F67594B}" destId="{B5FD3864-2CF6-4C4D-87FF-7EB050846E57}" srcOrd="0" destOrd="0" parTransId="{7349DF2F-C09C-4E4A-8154-A657FB60250A}" sibTransId="{D2916145-D836-4C24-A64A-D61CFB142EBD}"/>
    <dgm:cxn modelId="{E3372423-A35F-4F7E-A9F1-B4FD93E0BFD3}" srcId="{2C036CF5-AA06-4ED2-976E-AA1C33BB9981}" destId="{D2DA3A2B-8EAA-433D-89F0-9C817F67594B}" srcOrd="2" destOrd="0" parTransId="{A1ABF17B-6C2F-4BA8-B431-9950625DEBFB}" sibTransId="{C235C15C-D2F4-4455-8259-7EA1A2B1ABBC}"/>
    <dgm:cxn modelId="{25506C11-74BB-4F0C-AAA8-1BDEC7D9151B}" type="presOf" srcId="{4311B873-12C4-45B3-B8B1-D3704E67633C}" destId="{269808C8-1E14-4F5F-83DE-E8DCA1781F9E}" srcOrd="0" destOrd="0" presId="urn:microsoft.com/office/officeart/2005/8/layout/process3"/>
    <dgm:cxn modelId="{129CF26A-246D-4CA8-811F-C0A840325980}" type="presOf" srcId="{2C036CF5-AA06-4ED2-976E-AA1C33BB9981}" destId="{15F1A4DD-57E6-4795-8873-A751FC8D38BE}" srcOrd="0" destOrd="0" presId="urn:microsoft.com/office/officeart/2005/8/layout/process3"/>
    <dgm:cxn modelId="{2694797E-422D-4A41-AA14-1F5725B2560A}" srcId="{228EB530-0CC2-4566-9B0A-88341BBD31C0}" destId="{4311B873-12C4-45B3-B8B1-D3704E67633C}" srcOrd="0" destOrd="0" parTransId="{B87F5516-E32A-4538-ACFA-CB8302A75D6F}" sibTransId="{745C6BED-4232-4E5F-AE3E-2067572A1EA8}"/>
    <dgm:cxn modelId="{7F36E777-7936-4CC7-A843-2BE6826CF13A}" type="presOf" srcId="{C0D0C6CF-FFFC-4668-B1BF-248DA2B166E2}" destId="{BC160723-EBE2-4396-AC69-2406138C50A1}" srcOrd="1" destOrd="0" presId="urn:microsoft.com/office/officeart/2005/8/layout/process3"/>
    <dgm:cxn modelId="{D891290C-AE2C-42F6-93AB-43C181947CE0}" type="presOf" srcId="{D2DA3A2B-8EAA-433D-89F0-9C817F67594B}" destId="{3F572698-0F6B-4023-9A1C-0607A46AC8F1}" srcOrd="0" destOrd="0" presId="urn:microsoft.com/office/officeart/2005/8/layout/process3"/>
    <dgm:cxn modelId="{5F8407B8-3B13-4E77-8504-C696C33D9130}" type="presOf" srcId="{228EB530-0CC2-4566-9B0A-88341BBD31C0}" destId="{15D57308-BFB6-4DE0-9414-0976055A43B0}" srcOrd="1" destOrd="0" presId="urn:microsoft.com/office/officeart/2005/8/layout/process3"/>
    <dgm:cxn modelId="{C948819F-CBA8-4876-A670-CF98C0C04F72}" srcId="{2C036CF5-AA06-4ED2-976E-AA1C33BB9981}" destId="{10647D02-BBB0-4141-847D-5F4662BAC04D}" srcOrd="3" destOrd="0" parTransId="{1B17F787-5B68-4B0B-A151-5BFE3336BD7F}" sibTransId="{AABF0478-8B31-45F6-B717-3DEE053A6F09}"/>
    <dgm:cxn modelId="{0CB6F3C4-22F6-4D91-B73F-FA6D5C365E19}" type="presOf" srcId="{288E8455-09E5-4825-BFD1-2827708EAB38}" destId="{377166C0-5B1D-4954-B6BF-F6A9CD26FFC1}" srcOrd="0" destOrd="0" presId="urn:microsoft.com/office/officeart/2005/8/layout/process3"/>
    <dgm:cxn modelId="{AD3740BF-9581-4B42-A077-9D231F7FC3A5}" type="presOf" srcId="{10647D02-BBB0-4141-847D-5F4662BAC04D}" destId="{CE1A8207-CE61-46D7-99A8-0EC64C4CC8DC}" srcOrd="0" destOrd="0" presId="urn:microsoft.com/office/officeart/2005/8/layout/process3"/>
    <dgm:cxn modelId="{23858818-E03F-4EA9-8CD6-D6749AA23D8A}" type="presOf" srcId="{D505B189-FED5-47A4-8857-F9E78C4D902A}" destId="{92FA05D5-D081-43D4-8260-76C05966E82B}" srcOrd="0" destOrd="0" presId="urn:microsoft.com/office/officeart/2005/8/layout/process3"/>
    <dgm:cxn modelId="{35F62FCC-E7FB-4415-AA56-ECAF026DEBF1}" type="presOf" srcId="{10647D02-BBB0-4141-847D-5F4662BAC04D}" destId="{4A8BF45C-F5D2-4346-BA1F-001DBF7A128B}" srcOrd="1" destOrd="0" presId="urn:microsoft.com/office/officeart/2005/8/layout/process3"/>
    <dgm:cxn modelId="{2D19B8A7-D384-4AA6-9204-897E682B6B8D}" srcId="{2C036CF5-AA06-4ED2-976E-AA1C33BB9981}" destId="{6190E99D-19B7-4B30-862C-90CF2FBDAEBE}" srcOrd="0" destOrd="0" parTransId="{42674E32-B773-455C-A9B8-61F63ADCE793}" sibTransId="{C0D0C6CF-FFFC-4668-B1BF-248DA2B166E2}"/>
    <dgm:cxn modelId="{CFEC6580-2A6D-4B0D-8599-FF90A490B500}" srcId="{10647D02-BBB0-4141-847D-5F4662BAC04D}" destId="{D505B189-FED5-47A4-8857-F9E78C4D902A}" srcOrd="0" destOrd="0" parTransId="{F5E97CC5-FA9E-4645-BDAC-A93B05934138}" sibTransId="{79D218AC-E0D1-4CD6-908B-944273443148}"/>
    <dgm:cxn modelId="{99F2EC5E-8DF2-4B6B-9387-159D3DCC2728}" type="presOf" srcId="{1801EAF1-E5A0-4163-A308-7A4EDB237AD4}" destId="{A90FF4AF-DC5A-49D3-BDDB-36EBD2B872CD}" srcOrd="0" destOrd="0" presId="urn:microsoft.com/office/officeart/2005/8/layout/process3"/>
    <dgm:cxn modelId="{B85DAA78-0F1B-467E-9F2A-AA8952DD957A}" srcId="{2C036CF5-AA06-4ED2-976E-AA1C33BB9981}" destId="{228EB530-0CC2-4566-9B0A-88341BBD31C0}" srcOrd="1" destOrd="0" parTransId="{684F6141-E9AC-445F-9831-DF666B7238BB}" sibTransId="{1801EAF1-E5A0-4163-A308-7A4EDB237AD4}"/>
    <dgm:cxn modelId="{C4069E61-B2A1-4E73-981B-A0FD3BF6852E}" type="presOf" srcId="{C0D0C6CF-FFFC-4668-B1BF-248DA2B166E2}" destId="{A12C67FF-400C-4255-A3B9-BFEFB79D6684}" srcOrd="0" destOrd="0" presId="urn:microsoft.com/office/officeart/2005/8/layout/process3"/>
    <dgm:cxn modelId="{4F3A2815-11E5-4F7C-95C2-ED873E953BC8}" type="presOf" srcId="{C235C15C-D2F4-4455-8259-7EA1A2B1ABBC}" destId="{F2721FFD-55C8-4926-8F33-F3E1B8509B12}" srcOrd="1" destOrd="0" presId="urn:microsoft.com/office/officeart/2005/8/layout/process3"/>
    <dgm:cxn modelId="{1091B4E4-A647-4CCA-90A0-396B93BCCC96}" type="presOf" srcId="{228EB530-0CC2-4566-9B0A-88341BBD31C0}" destId="{7191B318-80EC-47FF-A9C3-93E26740F0BB}" srcOrd="0" destOrd="0" presId="urn:microsoft.com/office/officeart/2005/8/layout/process3"/>
    <dgm:cxn modelId="{C8B63B71-FF89-4324-8564-01C3D47E2C08}" type="presParOf" srcId="{15F1A4DD-57E6-4795-8873-A751FC8D38BE}" destId="{A54622D6-1537-408B-9CFC-244692F38B25}" srcOrd="0" destOrd="0" presId="urn:microsoft.com/office/officeart/2005/8/layout/process3"/>
    <dgm:cxn modelId="{0C093F1B-2F24-43B8-91B1-98BA26138EDA}" type="presParOf" srcId="{A54622D6-1537-408B-9CFC-244692F38B25}" destId="{1AC1E3A0-5D9C-4500-A9F2-52F8F3360F7D}" srcOrd="0" destOrd="0" presId="urn:microsoft.com/office/officeart/2005/8/layout/process3"/>
    <dgm:cxn modelId="{7238CA6F-3D4D-4BC0-B3DD-30758CE24307}" type="presParOf" srcId="{A54622D6-1537-408B-9CFC-244692F38B25}" destId="{7133DE85-94E7-4D00-8B75-9FB658B1D085}" srcOrd="1" destOrd="0" presId="urn:microsoft.com/office/officeart/2005/8/layout/process3"/>
    <dgm:cxn modelId="{0516517B-149D-4963-9965-E5BE9A7CDEF6}" type="presParOf" srcId="{A54622D6-1537-408B-9CFC-244692F38B25}" destId="{377166C0-5B1D-4954-B6BF-F6A9CD26FFC1}" srcOrd="2" destOrd="0" presId="urn:microsoft.com/office/officeart/2005/8/layout/process3"/>
    <dgm:cxn modelId="{4668FD20-BB12-4708-8E16-E040449547D5}" type="presParOf" srcId="{15F1A4DD-57E6-4795-8873-A751FC8D38BE}" destId="{A12C67FF-400C-4255-A3B9-BFEFB79D6684}" srcOrd="1" destOrd="0" presId="urn:microsoft.com/office/officeart/2005/8/layout/process3"/>
    <dgm:cxn modelId="{85ED7A0D-0407-4EA1-A19A-97842549B97A}" type="presParOf" srcId="{A12C67FF-400C-4255-A3B9-BFEFB79D6684}" destId="{BC160723-EBE2-4396-AC69-2406138C50A1}" srcOrd="0" destOrd="0" presId="urn:microsoft.com/office/officeart/2005/8/layout/process3"/>
    <dgm:cxn modelId="{BA8396C8-93B8-49D7-9C1C-9973E01D22EE}" type="presParOf" srcId="{15F1A4DD-57E6-4795-8873-A751FC8D38BE}" destId="{175A84C6-E40A-4027-AD8E-797C5C5220DC}" srcOrd="2" destOrd="0" presId="urn:microsoft.com/office/officeart/2005/8/layout/process3"/>
    <dgm:cxn modelId="{63D9202D-AA54-4A93-B65D-738745FAB1AD}" type="presParOf" srcId="{175A84C6-E40A-4027-AD8E-797C5C5220DC}" destId="{7191B318-80EC-47FF-A9C3-93E26740F0BB}" srcOrd="0" destOrd="0" presId="urn:microsoft.com/office/officeart/2005/8/layout/process3"/>
    <dgm:cxn modelId="{03B94609-2091-46DD-A477-085944E889EE}" type="presParOf" srcId="{175A84C6-E40A-4027-AD8E-797C5C5220DC}" destId="{15D57308-BFB6-4DE0-9414-0976055A43B0}" srcOrd="1" destOrd="0" presId="urn:microsoft.com/office/officeart/2005/8/layout/process3"/>
    <dgm:cxn modelId="{1CE4DB2B-02F7-43F8-B8C9-ACCAB240869F}" type="presParOf" srcId="{175A84C6-E40A-4027-AD8E-797C5C5220DC}" destId="{269808C8-1E14-4F5F-83DE-E8DCA1781F9E}" srcOrd="2" destOrd="0" presId="urn:microsoft.com/office/officeart/2005/8/layout/process3"/>
    <dgm:cxn modelId="{95623276-3627-4909-8C40-C5A73D07A8B9}" type="presParOf" srcId="{15F1A4DD-57E6-4795-8873-A751FC8D38BE}" destId="{A90FF4AF-DC5A-49D3-BDDB-36EBD2B872CD}" srcOrd="3" destOrd="0" presId="urn:microsoft.com/office/officeart/2005/8/layout/process3"/>
    <dgm:cxn modelId="{FB17EF35-5934-4EB4-9F38-AEC6B021A29D}" type="presParOf" srcId="{A90FF4AF-DC5A-49D3-BDDB-36EBD2B872CD}" destId="{D71B8291-8CED-48CE-8337-EE1E1B4C3E64}" srcOrd="0" destOrd="0" presId="urn:microsoft.com/office/officeart/2005/8/layout/process3"/>
    <dgm:cxn modelId="{A5B13267-1887-4F8A-A916-C7952693BE4D}" type="presParOf" srcId="{15F1A4DD-57E6-4795-8873-A751FC8D38BE}" destId="{F377E89D-2E62-4798-B92E-736E6D9C4542}" srcOrd="4" destOrd="0" presId="urn:microsoft.com/office/officeart/2005/8/layout/process3"/>
    <dgm:cxn modelId="{0478999A-4F96-4495-A3A4-DE24A4A032E9}" type="presParOf" srcId="{F377E89D-2E62-4798-B92E-736E6D9C4542}" destId="{3F572698-0F6B-4023-9A1C-0607A46AC8F1}" srcOrd="0" destOrd="0" presId="urn:microsoft.com/office/officeart/2005/8/layout/process3"/>
    <dgm:cxn modelId="{EB3F8BE7-338C-47CE-92CC-1D73264901C7}" type="presParOf" srcId="{F377E89D-2E62-4798-B92E-736E6D9C4542}" destId="{4041EA7A-BB5B-443A-B30C-D638A4606C1B}" srcOrd="1" destOrd="0" presId="urn:microsoft.com/office/officeart/2005/8/layout/process3"/>
    <dgm:cxn modelId="{86419FCF-F3E2-42AA-9D9B-7D4C962EF4AC}" type="presParOf" srcId="{F377E89D-2E62-4798-B92E-736E6D9C4542}" destId="{F29BDB26-A98C-47E9-B0F0-41D5F8A8F5E5}" srcOrd="2" destOrd="0" presId="urn:microsoft.com/office/officeart/2005/8/layout/process3"/>
    <dgm:cxn modelId="{B82A8F5E-6BDD-4C72-B49A-9B35E4FE1EC0}" type="presParOf" srcId="{15F1A4DD-57E6-4795-8873-A751FC8D38BE}" destId="{2A0EBB33-0412-4F51-83D6-D8E43DBB6120}" srcOrd="5" destOrd="0" presId="urn:microsoft.com/office/officeart/2005/8/layout/process3"/>
    <dgm:cxn modelId="{4A5CDEC5-629C-4ED8-8629-7A509B9C2B37}" type="presParOf" srcId="{2A0EBB33-0412-4F51-83D6-D8E43DBB6120}" destId="{F2721FFD-55C8-4926-8F33-F3E1B8509B12}" srcOrd="0" destOrd="0" presId="urn:microsoft.com/office/officeart/2005/8/layout/process3"/>
    <dgm:cxn modelId="{A0B0E4B0-863F-4CA1-A89E-69E1788AED08}" type="presParOf" srcId="{15F1A4DD-57E6-4795-8873-A751FC8D38BE}" destId="{8CA83014-63E5-46C7-947C-7A33B7292267}" srcOrd="6" destOrd="0" presId="urn:microsoft.com/office/officeart/2005/8/layout/process3"/>
    <dgm:cxn modelId="{7BD10DEA-E0A2-4674-BCEC-7BBED0CAB861}" type="presParOf" srcId="{8CA83014-63E5-46C7-947C-7A33B7292267}" destId="{CE1A8207-CE61-46D7-99A8-0EC64C4CC8DC}" srcOrd="0" destOrd="0" presId="urn:microsoft.com/office/officeart/2005/8/layout/process3"/>
    <dgm:cxn modelId="{9E1C2EA3-3C1F-4CC4-A003-279461851DE7}" type="presParOf" srcId="{8CA83014-63E5-46C7-947C-7A33B7292267}" destId="{4A8BF45C-F5D2-4346-BA1F-001DBF7A128B}" srcOrd="1" destOrd="0" presId="urn:microsoft.com/office/officeart/2005/8/layout/process3"/>
    <dgm:cxn modelId="{A23EFE72-3369-4882-9624-5F5D7F2CF027}" type="presParOf" srcId="{8CA83014-63E5-46C7-947C-7A33B7292267}" destId="{92FA05D5-D081-43D4-8260-76C05966E82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3DE85-94E7-4D00-8B75-9FB658B1D085}">
      <dsp:nvSpPr>
        <dsp:cNvPr id="0" name=""/>
        <dsp:cNvSpPr/>
      </dsp:nvSpPr>
      <dsp:spPr>
        <a:xfrm>
          <a:off x="2223" y="1964735"/>
          <a:ext cx="1553576" cy="734399"/>
        </a:xfrm>
        <a:prstGeom prst="roundRect">
          <a:avLst>
            <a:gd name="adj" fmla="val 10000"/>
          </a:avLst>
        </a:prstGeom>
        <a:solidFill>
          <a:srgbClr val="57AA40"/>
        </a:solidFill>
        <a:ln w="12700" cap="flat" cmpd="sng" algn="ctr">
          <a:solidFill>
            <a:srgbClr val="57AA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2016</a:t>
          </a:r>
          <a:r>
            <a:rPr lang="zh-CN" altLang="en-US" sz="1700" kern="1200" dirty="0"/>
            <a:t>年</a:t>
          </a:r>
        </a:p>
      </dsp:txBody>
      <dsp:txXfrm>
        <a:off x="2223" y="1964735"/>
        <a:ext cx="1553576" cy="467603"/>
      </dsp:txXfrm>
    </dsp:sp>
    <dsp:sp modelId="{377166C0-5B1D-4954-B6BF-F6A9CD26FFC1}">
      <dsp:nvSpPr>
        <dsp:cNvPr id="0" name=""/>
        <dsp:cNvSpPr/>
      </dsp:nvSpPr>
      <dsp:spPr>
        <a:xfrm>
          <a:off x="241659" y="2432338"/>
          <a:ext cx="1553576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7AA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700" kern="1200" dirty="0"/>
        </a:p>
      </dsp:txBody>
      <dsp:txXfrm>
        <a:off x="270339" y="2461018"/>
        <a:ext cx="1496216" cy="921840"/>
      </dsp:txXfrm>
    </dsp:sp>
    <dsp:sp modelId="{A12C67FF-400C-4255-A3B9-BFEFB79D6684}">
      <dsp:nvSpPr>
        <dsp:cNvPr id="0" name=""/>
        <dsp:cNvSpPr/>
      </dsp:nvSpPr>
      <dsp:spPr>
        <a:xfrm>
          <a:off x="1676906" y="2053012"/>
          <a:ext cx="487922" cy="291049"/>
        </a:xfrm>
        <a:prstGeom prst="rightArrow">
          <a:avLst>
            <a:gd name="adj1" fmla="val 60000"/>
            <a:gd name="adj2" fmla="val 50000"/>
          </a:avLst>
        </a:prstGeom>
        <a:solidFill>
          <a:srgbClr val="A3CC8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0" kern="1200"/>
        </a:p>
      </dsp:txBody>
      <dsp:txXfrm>
        <a:off x="1676906" y="2111222"/>
        <a:ext cx="400607" cy="174629"/>
      </dsp:txXfrm>
    </dsp:sp>
    <dsp:sp modelId="{15D57308-BFB6-4DE0-9414-0976055A43B0}">
      <dsp:nvSpPr>
        <dsp:cNvPr id="0" name=""/>
        <dsp:cNvSpPr/>
      </dsp:nvSpPr>
      <dsp:spPr>
        <a:xfrm>
          <a:off x="2264669" y="1964735"/>
          <a:ext cx="1553576" cy="734399"/>
        </a:xfrm>
        <a:prstGeom prst="roundRect">
          <a:avLst>
            <a:gd name="adj" fmla="val 10000"/>
          </a:avLst>
        </a:prstGeom>
        <a:solidFill>
          <a:srgbClr val="57AA40"/>
        </a:solidFill>
        <a:ln w="12700" cap="flat" cmpd="sng" algn="ctr">
          <a:solidFill>
            <a:srgbClr val="57AA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2017</a:t>
          </a:r>
          <a:r>
            <a:rPr lang="zh-CN" altLang="en-US" sz="1700" kern="1200" dirty="0"/>
            <a:t>年</a:t>
          </a:r>
        </a:p>
      </dsp:txBody>
      <dsp:txXfrm>
        <a:off x="2264669" y="1964735"/>
        <a:ext cx="1553576" cy="467603"/>
      </dsp:txXfrm>
    </dsp:sp>
    <dsp:sp modelId="{269808C8-1E14-4F5F-83DE-E8DCA1781F9E}">
      <dsp:nvSpPr>
        <dsp:cNvPr id="0" name=""/>
        <dsp:cNvSpPr/>
      </dsp:nvSpPr>
      <dsp:spPr>
        <a:xfrm>
          <a:off x="2504105" y="2432338"/>
          <a:ext cx="1553576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7AA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700" kern="1200" dirty="0"/>
        </a:p>
      </dsp:txBody>
      <dsp:txXfrm>
        <a:off x="2532785" y="2461018"/>
        <a:ext cx="1496216" cy="921840"/>
      </dsp:txXfrm>
    </dsp:sp>
    <dsp:sp modelId="{A90FF4AF-DC5A-49D3-BDDB-36EBD2B872CD}">
      <dsp:nvSpPr>
        <dsp:cNvPr id="0" name=""/>
        <dsp:cNvSpPr/>
      </dsp:nvSpPr>
      <dsp:spPr>
        <a:xfrm>
          <a:off x="3939352" y="2053012"/>
          <a:ext cx="487922" cy="291049"/>
        </a:xfrm>
        <a:prstGeom prst="rightArrow">
          <a:avLst>
            <a:gd name="adj1" fmla="val 60000"/>
            <a:gd name="adj2" fmla="val 50000"/>
          </a:avLst>
        </a:prstGeom>
        <a:solidFill>
          <a:srgbClr val="72B3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0" kern="1200"/>
        </a:p>
      </dsp:txBody>
      <dsp:txXfrm>
        <a:off x="3939352" y="2111222"/>
        <a:ext cx="400607" cy="174629"/>
      </dsp:txXfrm>
    </dsp:sp>
    <dsp:sp modelId="{4041EA7A-BB5B-443A-B30C-D638A4606C1B}">
      <dsp:nvSpPr>
        <dsp:cNvPr id="0" name=""/>
        <dsp:cNvSpPr/>
      </dsp:nvSpPr>
      <dsp:spPr>
        <a:xfrm>
          <a:off x="4527116" y="1964735"/>
          <a:ext cx="1553576" cy="734399"/>
        </a:xfrm>
        <a:prstGeom prst="roundRect">
          <a:avLst>
            <a:gd name="adj" fmla="val 10000"/>
          </a:avLst>
        </a:prstGeom>
        <a:solidFill>
          <a:srgbClr val="57AA40"/>
        </a:solidFill>
        <a:ln w="12700" cap="flat" cmpd="sng" algn="ctr">
          <a:solidFill>
            <a:srgbClr val="57AA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2018</a:t>
          </a:r>
          <a:r>
            <a:rPr lang="zh-CN" altLang="en-US" sz="1700" kern="1200" dirty="0"/>
            <a:t>年</a:t>
          </a:r>
        </a:p>
      </dsp:txBody>
      <dsp:txXfrm>
        <a:off x="4527116" y="1964735"/>
        <a:ext cx="1553576" cy="467603"/>
      </dsp:txXfrm>
    </dsp:sp>
    <dsp:sp modelId="{F29BDB26-A98C-47E9-B0F0-41D5F8A8F5E5}">
      <dsp:nvSpPr>
        <dsp:cNvPr id="0" name=""/>
        <dsp:cNvSpPr/>
      </dsp:nvSpPr>
      <dsp:spPr>
        <a:xfrm>
          <a:off x="4766551" y="2432338"/>
          <a:ext cx="1553576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7AA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700" kern="1200" dirty="0"/>
        </a:p>
      </dsp:txBody>
      <dsp:txXfrm>
        <a:off x="4795231" y="2461018"/>
        <a:ext cx="1496216" cy="921840"/>
      </dsp:txXfrm>
    </dsp:sp>
    <dsp:sp modelId="{2A0EBB33-0412-4F51-83D6-D8E43DBB6120}">
      <dsp:nvSpPr>
        <dsp:cNvPr id="0" name=""/>
        <dsp:cNvSpPr/>
      </dsp:nvSpPr>
      <dsp:spPr>
        <a:xfrm>
          <a:off x="6201799" y="2053012"/>
          <a:ext cx="487922" cy="291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0" kern="1200"/>
        </a:p>
      </dsp:txBody>
      <dsp:txXfrm>
        <a:off x="6201799" y="2111222"/>
        <a:ext cx="400607" cy="174629"/>
      </dsp:txXfrm>
    </dsp:sp>
    <dsp:sp modelId="{4A8BF45C-F5D2-4346-BA1F-001DBF7A128B}">
      <dsp:nvSpPr>
        <dsp:cNvPr id="0" name=""/>
        <dsp:cNvSpPr/>
      </dsp:nvSpPr>
      <dsp:spPr>
        <a:xfrm>
          <a:off x="6789562" y="1964735"/>
          <a:ext cx="1553576" cy="734399"/>
        </a:xfrm>
        <a:prstGeom prst="roundRect">
          <a:avLst>
            <a:gd name="adj" fmla="val 10000"/>
          </a:avLst>
        </a:prstGeom>
        <a:solidFill>
          <a:srgbClr val="57AA40"/>
        </a:solidFill>
        <a:ln w="12700" cap="flat" cmpd="sng" algn="ctr">
          <a:solidFill>
            <a:srgbClr val="57AA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2019</a:t>
          </a:r>
          <a:r>
            <a:rPr lang="zh-CN" altLang="en-US" sz="1700" kern="1200" dirty="0"/>
            <a:t>年</a:t>
          </a:r>
        </a:p>
      </dsp:txBody>
      <dsp:txXfrm>
        <a:off x="6789562" y="1964735"/>
        <a:ext cx="1553576" cy="467603"/>
      </dsp:txXfrm>
    </dsp:sp>
    <dsp:sp modelId="{92FA05D5-D081-43D4-8260-76C05966E82B}">
      <dsp:nvSpPr>
        <dsp:cNvPr id="0" name=""/>
        <dsp:cNvSpPr/>
      </dsp:nvSpPr>
      <dsp:spPr>
        <a:xfrm>
          <a:off x="7028997" y="2432338"/>
          <a:ext cx="1553576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7AA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700" kern="1200" dirty="0"/>
        </a:p>
      </dsp:txBody>
      <dsp:txXfrm>
        <a:off x="7057677" y="2461018"/>
        <a:ext cx="1496216" cy="92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A33C-E686-4D04-A2FA-C03DD6DAF3E0}" type="datetimeFigureOut">
              <a:rPr lang="zh-CN" altLang="en-US" smtClean="0"/>
              <a:pPr/>
              <a:t>2017/3/12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2270A-1C42-4084-981D-DFDF85527E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06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2270A-1C42-4084-981D-DFDF85527EE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060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2270A-1C42-4084-981D-DFDF85527EE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977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2270A-1C42-4084-981D-DFDF85527EE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9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自从我们接手公司管理以来，公司的业绩一直下滑。根据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纳斯达克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财报显示，近三年来，公司销售收入持续下跌。业绩下滑，财务压力加剧是我们公司目前面临的最大挑战。对此我们做出以下分析。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2270A-1C42-4084-981D-DFDF85527EE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03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公司成立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，随后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我们靠洞洞鞋起家，在全球掀起一场风暴。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后我们上市，成为当时最赚钱的造鞋企业之一。不可否认，我们在大中华区乃至全球曾经都拥有一批忠诚客户，然而事实证明，我们品牌的认可度已经飞速下降。特别是在中国市场，大量的假冒伪劣产品大大打击了消费者对我们品牌的认可度。直接导致了消费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者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虽然知道我们的品牌，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却往往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给我们贴上“丑”而“贵”的标签。这种情况显然违背了我们最初的品牌理念。也是导致我们长期发展不顺的第一个原因。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2270A-1C42-4084-981D-DFDF85527EE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86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记得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年的时候，我们发现了产品战略的不足，推出了多元化战略，随后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年我们的市值达到了顶峰。然而几年过去，我们却发现，我们已经远走越远。产品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脱轨潮流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，消费者的槽点越来越多。除了审美随着时间改变的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客观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原因，大部分还是因为我们的产品缺乏核心的竞争力，这也是我们业绩下滑持续亏损的第二个原因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针对以上的问题和分析的原因，我们制定了以下一套新的战略方案，接下来，请我们新上任的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给各位介绍这个方案。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2270A-1C42-4084-981D-DFDF85527EE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58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2270A-1C42-4084-981D-DFDF85527EE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76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那么具体怎么布局我们的战略呢？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我们用一个形象的概念“下山虎，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hungry tiger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”来描述我们的战略，下山虎是中国古代建筑的一种形式，比喻饥饿的猛虎下山觅食的过程。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而如今的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Crocs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就好比是这么一头猛虎需要下山去寻找新的猎物。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我们以公司的人力资源与财务规划板块为猛虎的前爪，作为下山路上强硬的支撑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再以产品研发和品牌营销板块作为后爪，为猛虎下山驱动发力</a:t>
            </a:r>
          </a:p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66FAA-3A0C-4432-BD38-FE8009D6DF6E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97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我们就能进入真正的战略阶段了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其中包括以下四个阶段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首先，在下山准备阶段，我们通过研发部门进行产品结构的优化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其次，在下山冲刺阶段，通过下沉销售渠道实现销售范围的再扩大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再到快速瞄准阶段，利用营销手段深化消费者对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Crocs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品牌的认知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最后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到捕捉猎物阶段。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通过精细化的新型零售模式实现消费者对品牌的忠诚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以上就是我们的“下山虎”战略规划，接下来有请一帆讲解下一部分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66FAA-3A0C-4432-BD38-FE8009D6DF6E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21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为了解决上一部分分析得出的财务和产品上的两大问题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我们提出的战略目标是：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年内在中国市场卖出七千万双，五年内成为大中华区最佳休闲鞋业品牌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66FAA-3A0C-4432-BD38-FE8009D6DF6E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70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2270A-1C42-4084-981D-DFDF85527EE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1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55-4BAB-4C67-A0E3-D95415E8C1E6}" type="datetimeFigureOut">
              <a:rPr lang="zh-CN" altLang="en-US" smtClean="0"/>
              <a:pPr/>
              <a:t>2017/3/12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6445-44E5-47E1-984F-2F919F81E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6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55-4BAB-4C67-A0E3-D95415E8C1E6}" type="datetimeFigureOut">
              <a:rPr lang="zh-CN" altLang="en-US" smtClean="0"/>
              <a:pPr/>
              <a:t>2017/3/12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6445-44E5-47E1-984F-2F919F81E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99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55-4BAB-4C67-A0E3-D95415E8C1E6}" type="datetimeFigureOut">
              <a:rPr lang="zh-CN" altLang="en-US" smtClean="0"/>
              <a:pPr/>
              <a:t>2017/3/12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6445-44E5-47E1-984F-2F919F81E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84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55-4BAB-4C67-A0E3-D95415E8C1E6}" type="datetimeFigureOut">
              <a:rPr lang="zh-CN" altLang="en-US" smtClean="0"/>
              <a:pPr/>
              <a:t>2017/3/12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6445-44E5-47E1-984F-2F919F81E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42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55-4BAB-4C67-A0E3-D95415E8C1E6}" type="datetimeFigureOut">
              <a:rPr lang="zh-CN" altLang="en-US" smtClean="0"/>
              <a:pPr/>
              <a:t>2017/3/12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6445-44E5-47E1-984F-2F919F81E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52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55-4BAB-4C67-A0E3-D95415E8C1E6}" type="datetimeFigureOut">
              <a:rPr lang="zh-CN" altLang="en-US" smtClean="0"/>
              <a:pPr/>
              <a:t>2017/3/12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6445-44E5-47E1-984F-2F919F81E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48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55-4BAB-4C67-A0E3-D95415E8C1E6}" type="datetimeFigureOut">
              <a:rPr lang="zh-CN" altLang="en-US" smtClean="0"/>
              <a:pPr/>
              <a:t>2017/3/12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6445-44E5-47E1-984F-2F919F81E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23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55-4BAB-4C67-A0E3-D95415E8C1E6}" type="datetimeFigureOut">
              <a:rPr lang="zh-CN" altLang="en-US" smtClean="0"/>
              <a:pPr/>
              <a:t>2017/3/12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6445-44E5-47E1-984F-2F919F81E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30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55-4BAB-4C67-A0E3-D95415E8C1E6}" type="datetimeFigureOut">
              <a:rPr lang="zh-CN" altLang="en-US" smtClean="0"/>
              <a:pPr/>
              <a:t>2017/3/12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6445-44E5-47E1-984F-2F919F81E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89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55-4BAB-4C67-A0E3-D95415E8C1E6}" type="datetimeFigureOut">
              <a:rPr lang="zh-CN" altLang="en-US" smtClean="0"/>
              <a:pPr/>
              <a:t>2017/3/12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6445-44E5-47E1-984F-2F919F81E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74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55-4BAB-4C67-A0E3-D95415E8C1E6}" type="datetimeFigureOut">
              <a:rPr lang="zh-CN" altLang="en-US" smtClean="0"/>
              <a:pPr/>
              <a:t>2017/3/12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6445-44E5-47E1-984F-2F919F81E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34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8D55-4BAB-4C67-A0E3-D95415E8C1E6}" type="datetimeFigureOut">
              <a:rPr lang="zh-CN" altLang="en-US" smtClean="0"/>
              <a:pPr/>
              <a:t>2017/3/12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6445-44E5-47E1-984F-2F919F81EB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69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3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gif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19050" y="-292100"/>
            <a:ext cx="12211050" cy="8140700"/>
          </a:xfrm>
          <a:prstGeom prst="rect">
            <a:avLst/>
          </a:prstGeom>
          <a:solidFill>
            <a:srgbClr val="40404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40657" y="2266734"/>
            <a:ext cx="59106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500" dirty="0">
                <a:solidFill>
                  <a:schemeClr val="bg1"/>
                </a:solidFill>
                <a:latin typeface="汉仪旗黑X2-35W" panose="00020600040101010101" pitchFamily="18" charset="-122"/>
                <a:ea typeface="汉仪旗黑X2-35W" panose="00020600040101010101" pitchFamily="18" charset="-122"/>
              </a:rPr>
              <a:t>CROCS</a:t>
            </a:r>
            <a:endParaRPr lang="zh-CN" altLang="en-US" sz="11500" dirty="0">
              <a:solidFill>
                <a:schemeClr val="bg1"/>
              </a:solidFill>
              <a:latin typeface="汉仪旗黑X2-35W" panose="00020600040101010101" pitchFamily="18" charset="-122"/>
              <a:ea typeface="汉仪旗黑X2-35W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5575" y="4266845"/>
            <a:ext cx="9321800" cy="3581755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633423" y="4542971"/>
            <a:ext cx="8925154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/>
            <a:r>
              <a:rPr lang="en-US" altLang="zh-CN" sz="6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2017</a:t>
            </a:r>
            <a:r>
              <a:rPr lang="zh-CN" altLang="en-US" sz="6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年度</a:t>
            </a:r>
            <a:r>
              <a:rPr lang="zh-CN" altLang="en-US" sz="6600" dirty="0">
                <a:solidFill>
                  <a:schemeClr val="bg1"/>
                </a:solidFill>
                <a:latin typeface="+mn-ea"/>
              </a:rPr>
              <a:t>股东汇报大会</a:t>
            </a:r>
          </a:p>
        </p:txBody>
      </p:sp>
      <p:sp>
        <p:nvSpPr>
          <p:cNvPr id="10" name="矩形 9"/>
          <p:cNvSpPr/>
          <p:nvPr/>
        </p:nvSpPr>
        <p:spPr>
          <a:xfrm>
            <a:off x="1633423" y="5800282"/>
            <a:ext cx="892515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大中华区卡洛驰五年发展战略规划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90" y="5927093"/>
            <a:ext cx="459193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7481" y="203547"/>
            <a:ext cx="11857039" cy="64509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7480" y="203547"/>
            <a:ext cx="3264855" cy="1015663"/>
            <a:chOff x="167480" y="203547"/>
            <a:chExt cx="3264855" cy="1015663"/>
          </a:xfrm>
        </p:grpSpPr>
        <p:grpSp>
          <p:nvGrpSpPr>
            <p:cNvPr id="8" name="组合 7"/>
            <p:cNvGrpSpPr/>
            <p:nvPr/>
          </p:nvGrpSpPr>
          <p:grpSpPr>
            <a:xfrm>
              <a:off x="1298735" y="248199"/>
              <a:ext cx="2133600" cy="926359"/>
              <a:chOff x="1298735" y="203546"/>
              <a:chExt cx="2133600" cy="92635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298735" y="203546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prstClr val="black"/>
                    </a:solidFill>
                  </a:rPr>
                  <a:t>战略规划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298735" y="668240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57AA40"/>
                    </a:solidFill>
                  </a:rPr>
                  <a:t>战略目标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67480" y="203547"/>
              <a:ext cx="10807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60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31182" y="351378"/>
              <a:ext cx="54000" cy="720000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64016" y="1328731"/>
            <a:ext cx="8241302" cy="967757"/>
            <a:chOff x="1231183" y="1868304"/>
            <a:chExt cx="8241302" cy="967757"/>
          </a:xfrm>
        </p:grpSpPr>
        <p:grpSp>
          <p:nvGrpSpPr>
            <p:cNvPr id="13" name="组合 12"/>
            <p:cNvGrpSpPr/>
            <p:nvPr/>
          </p:nvGrpSpPr>
          <p:grpSpPr>
            <a:xfrm>
              <a:off x="1231183" y="1868304"/>
              <a:ext cx="2705386" cy="967757"/>
              <a:chOff x="1231183" y="1868304"/>
              <a:chExt cx="2705386" cy="967757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31183" y="1868304"/>
                <a:ext cx="1186554" cy="967757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>
              <a:xfrm>
                <a:off x="2417737" y="1971484"/>
                <a:ext cx="1518832" cy="720460"/>
              </a:xfrm>
              <a:prstGeom prst="rect">
                <a:avLst/>
              </a:prstGeom>
              <a:ln w="28575">
                <a:solidFill>
                  <a:srgbClr val="70AD47"/>
                </a:solidFill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469267" y="2089362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white"/>
                    </a:solidFill>
                  </a:rPr>
                  <a:t>短期目标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936569" y="1971484"/>
              <a:ext cx="5535916" cy="720460"/>
              <a:chOff x="2570137" y="2108388"/>
              <a:chExt cx="5535916" cy="72046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570137" y="2108388"/>
                <a:ext cx="5535916" cy="720460"/>
              </a:xfrm>
              <a:prstGeom prst="rect">
                <a:avLst/>
              </a:prstGeom>
              <a:solidFill>
                <a:schemeClr val="bg1"/>
              </a:solidFill>
              <a:ln w="28575"/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621667" y="2241762"/>
                <a:ext cx="54843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57AA40"/>
                    </a:solidFill>
                  </a:rPr>
                  <a:t>3</a:t>
                </a:r>
                <a:r>
                  <a:rPr lang="zh-CN" altLang="zh-CN" sz="2400" b="1" dirty="0">
                    <a:solidFill>
                      <a:srgbClr val="57AA40"/>
                    </a:solidFill>
                  </a:rPr>
                  <a:t>年</a:t>
                </a:r>
                <a:r>
                  <a:rPr lang="zh-CN" altLang="zh-CN" sz="2400" dirty="0">
                    <a:solidFill>
                      <a:prstClr val="black"/>
                    </a:solidFill>
                  </a:rPr>
                  <a:t>内在中国市场卖出</a:t>
                </a:r>
                <a:r>
                  <a:rPr lang="zh-CN" altLang="zh-CN" sz="2400" b="1" dirty="0">
                    <a:solidFill>
                      <a:srgbClr val="57AA40"/>
                    </a:solidFill>
                  </a:rPr>
                  <a:t>七千万双</a:t>
                </a:r>
                <a:r>
                  <a:rPr lang="en-US" altLang="zh-CN" sz="2400" dirty="0">
                    <a:solidFill>
                      <a:prstClr val="black"/>
                    </a:solidFill>
                  </a:rPr>
                  <a:t>CROCS</a:t>
                </a:r>
                <a:r>
                  <a:rPr lang="zh-CN" altLang="en-US" sz="2400" dirty="0">
                    <a:solidFill>
                      <a:prstClr val="black"/>
                    </a:solidFill>
                  </a:rPr>
                  <a:t>鞋</a:t>
                </a:r>
                <a:endParaRPr lang="zh-CN" altLang="en-US" sz="24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2009108" y="4562961"/>
            <a:ext cx="8173784" cy="967757"/>
            <a:chOff x="1231183" y="1868304"/>
            <a:chExt cx="8173784" cy="967757"/>
          </a:xfrm>
        </p:grpSpPr>
        <p:grpSp>
          <p:nvGrpSpPr>
            <p:cNvPr id="20" name="组合 19"/>
            <p:cNvGrpSpPr/>
            <p:nvPr/>
          </p:nvGrpSpPr>
          <p:grpSpPr>
            <a:xfrm>
              <a:off x="1231183" y="1868304"/>
              <a:ext cx="2705386" cy="967757"/>
              <a:chOff x="1231183" y="1868304"/>
              <a:chExt cx="2705386" cy="967757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31183" y="1868304"/>
                <a:ext cx="1186554" cy="967757"/>
              </a:xfrm>
              <a:prstGeom prst="rect">
                <a:avLst/>
              </a:prstGeom>
            </p:spPr>
          </p:pic>
          <p:sp>
            <p:nvSpPr>
              <p:cNvPr id="26" name="矩形 25"/>
              <p:cNvSpPr/>
              <p:nvPr/>
            </p:nvSpPr>
            <p:spPr>
              <a:xfrm>
                <a:off x="2417737" y="1971484"/>
                <a:ext cx="1518832" cy="697423"/>
              </a:xfrm>
              <a:prstGeom prst="rect">
                <a:avLst/>
              </a:prstGeom>
              <a:ln w="28575">
                <a:solidFill>
                  <a:srgbClr val="57AA40"/>
                </a:solidFill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469267" y="2089362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white"/>
                    </a:solidFill>
                  </a:rPr>
                  <a:t>长期目标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936569" y="1971484"/>
              <a:ext cx="5468398" cy="697423"/>
              <a:chOff x="2570137" y="2108388"/>
              <a:chExt cx="5468398" cy="697423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570137" y="2108388"/>
                <a:ext cx="5468398" cy="697423"/>
              </a:xfrm>
              <a:prstGeom prst="rect">
                <a:avLst/>
              </a:prstGeom>
              <a:ln w="28575"/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621667" y="2241762"/>
                <a:ext cx="54168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2400" b="1" dirty="0">
                    <a:solidFill>
                      <a:srgbClr val="57AA40"/>
                    </a:solidFill>
                  </a:rPr>
                  <a:t>5</a:t>
                </a:r>
                <a:r>
                  <a:rPr lang="zh-CN" altLang="zh-CN" sz="2400" b="1" dirty="0">
                    <a:solidFill>
                      <a:srgbClr val="57AA40"/>
                    </a:solidFill>
                  </a:rPr>
                  <a:t>年</a:t>
                </a:r>
                <a:r>
                  <a:rPr lang="zh-CN" altLang="zh-CN" sz="2400" dirty="0">
                    <a:solidFill>
                      <a:prstClr val="black"/>
                    </a:solidFill>
                  </a:rPr>
                  <a:t>内成为大中华区</a:t>
                </a:r>
                <a:r>
                  <a:rPr lang="zh-CN" altLang="zh-CN" sz="2400" b="1" dirty="0">
                    <a:solidFill>
                      <a:srgbClr val="57AA40"/>
                    </a:solidFill>
                  </a:rPr>
                  <a:t>最佳休闲鞋业品牌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2260273" y="716509"/>
            <a:ext cx="8608554" cy="5376274"/>
            <a:chOff x="2049260" y="1124888"/>
            <a:chExt cx="8608554" cy="5376274"/>
          </a:xfrm>
        </p:grpSpPr>
        <p:graphicFrame>
          <p:nvGraphicFramePr>
            <p:cNvPr id="2" name="图示 1"/>
            <p:cNvGraphicFramePr/>
            <p:nvPr>
              <p:extLst/>
            </p:nvPr>
          </p:nvGraphicFramePr>
          <p:xfrm>
            <a:off x="2049260" y="1124888"/>
            <a:ext cx="8584798" cy="53762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8" name="文本框 17"/>
            <p:cNvSpPr txBox="1"/>
            <p:nvPr/>
          </p:nvSpPr>
          <p:spPr>
            <a:xfrm>
              <a:off x="2303730" y="3580420"/>
              <a:ext cx="15545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prstClr val="black"/>
                  </a:solidFill>
                </a:rPr>
                <a:t>全球 </a:t>
              </a:r>
              <a:r>
                <a:rPr lang="en-US" altLang="zh-CN" b="1" dirty="0">
                  <a:solidFill>
                    <a:srgbClr val="57AA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5610W</a:t>
              </a:r>
            </a:p>
            <a:p>
              <a:r>
                <a:rPr lang="zh-CN" altLang="en-US" sz="1600" dirty="0">
                  <a:solidFill>
                    <a:prstClr val="black"/>
                  </a:solidFill>
                </a:rPr>
                <a:t>中国 </a:t>
              </a:r>
              <a:r>
                <a:rPr lang="en-US" altLang="zh-CN" b="1" dirty="0">
                  <a:solidFill>
                    <a:srgbClr val="57AA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1800W</a:t>
              </a:r>
              <a:r>
                <a:rPr lang="zh-CN" altLang="en-US" sz="1600" dirty="0">
                  <a:solidFill>
                    <a:prstClr val="black"/>
                  </a:solidFill>
                </a:rPr>
                <a:t>环比增长 </a:t>
              </a:r>
              <a:r>
                <a:rPr lang="en-US" altLang="zh-CN" b="1" dirty="0">
                  <a:solidFill>
                    <a:srgbClr val="57AA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10%</a:t>
              </a:r>
              <a:endParaRPr lang="en-US" altLang="zh-CN" sz="1400" b="1" dirty="0">
                <a:solidFill>
                  <a:srgbClr val="57AA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570227" y="3734308"/>
              <a:ext cx="1554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prstClr val="black"/>
                  </a:solidFill>
                </a:rPr>
                <a:t>中国 </a:t>
              </a:r>
              <a:r>
                <a:rPr lang="en-US" altLang="zh-CN" b="1" dirty="0">
                  <a:solidFill>
                    <a:srgbClr val="57AA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2000W</a:t>
              </a:r>
            </a:p>
            <a:p>
              <a:r>
                <a:rPr lang="zh-CN" altLang="en-US" sz="1600" dirty="0">
                  <a:solidFill>
                    <a:prstClr val="black"/>
                  </a:solidFill>
                </a:rPr>
                <a:t>环比增长 </a:t>
              </a:r>
              <a:r>
                <a:rPr lang="en-US" altLang="zh-CN" b="1" dirty="0">
                  <a:solidFill>
                    <a:srgbClr val="57AA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10%</a:t>
              </a:r>
              <a:endParaRPr lang="en-US" altLang="zh-CN" sz="1400" b="1" dirty="0">
                <a:solidFill>
                  <a:srgbClr val="57AA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6836724" y="3734308"/>
              <a:ext cx="1554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prstClr val="black"/>
                  </a:solidFill>
                </a:rPr>
                <a:t>中国 </a:t>
              </a:r>
              <a:r>
                <a:rPr lang="en-US" altLang="zh-CN" b="1" dirty="0">
                  <a:solidFill>
                    <a:srgbClr val="57AA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2300W</a:t>
              </a:r>
            </a:p>
            <a:p>
              <a:r>
                <a:rPr lang="zh-CN" altLang="en-US" sz="1600" dirty="0">
                  <a:solidFill>
                    <a:prstClr val="black"/>
                  </a:solidFill>
                </a:rPr>
                <a:t>环比增长 </a:t>
              </a:r>
              <a:r>
                <a:rPr lang="en-US" altLang="zh-CN" b="1" dirty="0">
                  <a:solidFill>
                    <a:srgbClr val="57AA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15%</a:t>
              </a:r>
              <a:endParaRPr lang="en-US" altLang="zh-CN" sz="1400" b="1" dirty="0">
                <a:solidFill>
                  <a:srgbClr val="57AA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103222" y="3734308"/>
              <a:ext cx="1554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prstClr val="black"/>
                  </a:solidFill>
                </a:rPr>
                <a:t>中国 </a:t>
              </a:r>
              <a:r>
                <a:rPr lang="en-US" altLang="zh-CN" b="1" dirty="0">
                  <a:solidFill>
                    <a:srgbClr val="57AA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2760W</a:t>
              </a:r>
            </a:p>
            <a:p>
              <a:r>
                <a:rPr lang="zh-CN" altLang="en-US" sz="1600" dirty="0">
                  <a:solidFill>
                    <a:prstClr val="black"/>
                  </a:solidFill>
                </a:rPr>
                <a:t>环比增长 </a:t>
              </a:r>
              <a:r>
                <a:rPr lang="en-US" altLang="zh-CN" b="1" dirty="0">
                  <a:solidFill>
                    <a:srgbClr val="57AA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20%</a:t>
              </a:r>
              <a:endParaRPr lang="en-US" altLang="zh-CN" sz="1400" b="1" dirty="0">
                <a:solidFill>
                  <a:srgbClr val="57AA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224604" y="6192248"/>
            <a:ext cx="316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数据来源：中国经营网</a:t>
            </a:r>
          </a:p>
        </p:txBody>
      </p:sp>
    </p:spTree>
    <p:extLst>
      <p:ext uri="{BB962C8B-B14F-4D97-AF65-F5344CB8AC3E}">
        <p14:creationId xmlns:p14="http://schemas.microsoft.com/office/powerpoint/2010/main" val="340323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19050" y="-292100"/>
            <a:ext cx="12211050" cy="8140700"/>
          </a:xfrm>
          <a:prstGeom prst="rect">
            <a:avLst/>
          </a:prstGeom>
          <a:solidFill>
            <a:srgbClr val="40404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221073" y="295232"/>
            <a:ext cx="1749854" cy="31547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MV Boli" panose="02000500030200090000" pitchFamily="2" charset="0"/>
              </a:rPr>
              <a:t>3</a:t>
            </a:r>
            <a:endParaRPr lang="zh-CN" altLang="en-US" sz="19900" b="1" dirty="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  <a:cs typeface="MV Boli" panose="02000500030200090000" pitchFamily="2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951210" y="1883344"/>
            <a:ext cx="6289581" cy="0"/>
            <a:chOff x="2897420" y="2289744"/>
            <a:chExt cx="6289581" cy="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2897420" y="2289744"/>
              <a:ext cx="1749854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437147" y="2289744"/>
              <a:ext cx="1749854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/>
          <p:cNvSpPr/>
          <p:nvPr/>
        </p:nvSpPr>
        <p:spPr>
          <a:xfrm>
            <a:off x="1715673" y="3154382"/>
            <a:ext cx="8760655" cy="1693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400" dirty="0">
              <a:solidFill>
                <a:srgbClr val="3E9FF8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440312" y="3719596"/>
            <a:ext cx="563371" cy="563371"/>
            <a:chOff x="1656684" y="4215063"/>
            <a:chExt cx="563371" cy="563371"/>
          </a:xfrm>
        </p:grpSpPr>
        <p:sp>
          <p:nvSpPr>
            <p:cNvPr id="39" name="椭圆 38"/>
            <p:cNvSpPr/>
            <p:nvPr/>
          </p:nvSpPr>
          <p:spPr>
            <a:xfrm>
              <a:off x="1656684" y="4215063"/>
              <a:ext cx="563371" cy="563371"/>
            </a:xfrm>
            <a:prstGeom prst="ellipse">
              <a:avLst/>
            </a:prstGeom>
            <a:solidFill>
              <a:srgbClr val="57AA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07355" y="4291492"/>
              <a:ext cx="410513" cy="410513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 flipH="1">
            <a:off x="10202829" y="3719596"/>
            <a:ext cx="563371" cy="563371"/>
            <a:chOff x="1656684" y="4215063"/>
            <a:chExt cx="563371" cy="563371"/>
          </a:xfrm>
        </p:grpSpPr>
        <p:sp>
          <p:nvSpPr>
            <p:cNvPr id="42" name="椭圆 41"/>
            <p:cNvSpPr/>
            <p:nvPr/>
          </p:nvSpPr>
          <p:spPr>
            <a:xfrm>
              <a:off x="1656684" y="4215063"/>
              <a:ext cx="563371" cy="563371"/>
            </a:xfrm>
            <a:prstGeom prst="ellipse">
              <a:avLst/>
            </a:prstGeom>
            <a:solidFill>
              <a:srgbClr val="57AA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07355" y="4291492"/>
              <a:ext cx="410513" cy="410513"/>
            </a:xfrm>
            <a:prstGeom prst="rect">
              <a:avLst/>
            </a:prstGeom>
          </p:spPr>
        </p:pic>
      </p:grpSp>
      <p:sp>
        <p:nvSpPr>
          <p:cNvPr id="44" name="椭圆 43"/>
          <p:cNvSpPr/>
          <p:nvPr/>
        </p:nvSpPr>
        <p:spPr>
          <a:xfrm>
            <a:off x="5131073" y="608511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14358" y="608511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6297643" y="6085113"/>
            <a:ext cx="180000" cy="180000"/>
          </a:xfrm>
          <a:prstGeom prst="ellipse">
            <a:avLst/>
          </a:prstGeom>
          <a:solidFill>
            <a:srgbClr val="57AA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880927" y="608511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736812" y="3616561"/>
            <a:ext cx="2718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rgbClr val="57AA40"/>
                </a:solidFill>
              </a:rPr>
              <a:t>战略实施</a:t>
            </a:r>
          </a:p>
        </p:txBody>
      </p:sp>
    </p:spTree>
    <p:extLst>
      <p:ext uri="{BB962C8B-B14F-4D97-AF65-F5344CB8AC3E}">
        <p14:creationId xmlns:p14="http://schemas.microsoft.com/office/powerpoint/2010/main" val="353603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7481" y="203547"/>
            <a:ext cx="11857039" cy="64509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67480" y="203547"/>
            <a:ext cx="3264855" cy="1015663"/>
            <a:chOff x="167480" y="203547"/>
            <a:chExt cx="3264855" cy="1015663"/>
          </a:xfrm>
        </p:grpSpPr>
        <p:grpSp>
          <p:nvGrpSpPr>
            <p:cNvPr id="8" name="组合 7"/>
            <p:cNvGrpSpPr/>
            <p:nvPr/>
          </p:nvGrpSpPr>
          <p:grpSpPr>
            <a:xfrm>
              <a:off x="1298735" y="248199"/>
              <a:ext cx="2133600" cy="926359"/>
              <a:chOff x="1298735" y="203546"/>
              <a:chExt cx="2133600" cy="92635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298735" y="203546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战略实施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298735" y="668240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57AA40"/>
                    </a:solidFill>
                  </a:rPr>
                  <a:t>部署企业资源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67480" y="203547"/>
              <a:ext cx="10807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60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31182" y="351378"/>
              <a:ext cx="54000" cy="720000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98735" y="1922930"/>
            <a:ext cx="2786610" cy="3012140"/>
            <a:chOff x="2245089" y="2064124"/>
            <a:chExt cx="2786610" cy="3012140"/>
          </a:xfrm>
        </p:grpSpPr>
        <p:sp>
          <p:nvSpPr>
            <p:cNvPr id="3" name="矩形 2"/>
            <p:cNvSpPr/>
            <p:nvPr/>
          </p:nvSpPr>
          <p:spPr>
            <a:xfrm>
              <a:off x="2245089" y="2064124"/>
              <a:ext cx="2623014" cy="2729752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213847" y="4511488"/>
              <a:ext cx="1817852" cy="564776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/>
                <a:t>人力资源部署</a:t>
              </a:r>
              <a:endParaRPr lang="zh-CN" altLang="en-US" b="1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72385" y="2798633"/>
              <a:ext cx="26230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- </a:t>
              </a:r>
              <a:r>
                <a:rPr lang="zh-CN" altLang="en-US" dirty="0">
                  <a:solidFill>
                    <a:schemeClr val="bg1"/>
                  </a:solidFill>
                </a:rPr>
                <a:t>更新企业设计师团队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- </a:t>
              </a:r>
              <a:r>
                <a:rPr lang="zh-CN" altLang="en-US" dirty="0">
                  <a:solidFill>
                    <a:schemeClr val="bg1"/>
                  </a:solidFill>
                </a:rPr>
                <a:t>抓捕时尚潮流大数据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30085" y="1922930"/>
            <a:ext cx="2786610" cy="3012140"/>
            <a:chOff x="7163037" y="2064124"/>
            <a:chExt cx="2786610" cy="3012140"/>
          </a:xfrm>
        </p:grpSpPr>
        <p:sp>
          <p:nvSpPr>
            <p:cNvPr id="15" name="矩形 14"/>
            <p:cNvSpPr/>
            <p:nvPr/>
          </p:nvSpPr>
          <p:spPr>
            <a:xfrm>
              <a:off x="7163037" y="2064124"/>
              <a:ext cx="2623014" cy="2729752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131795" y="4511488"/>
              <a:ext cx="1817852" cy="564776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/>
                <a:t>财务资源部署</a:t>
              </a:r>
              <a:endParaRPr lang="zh-CN" altLang="en-US" b="1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207920" y="2828835"/>
              <a:ext cx="26230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- </a:t>
              </a:r>
              <a:r>
                <a:rPr lang="zh-CN" altLang="en-US" dirty="0">
                  <a:solidFill>
                    <a:schemeClr val="bg1"/>
                  </a:solidFill>
                </a:rPr>
                <a:t>投入产品研发资金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- </a:t>
              </a:r>
              <a:r>
                <a:rPr lang="zh-CN" altLang="en-US" dirty="0">
                  <a:solidFill>
                    <a:schemeClr val="bg1"/>
                  </a:solidFill>
                </a:rPr>
                <a:t>销售企业滞销库存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47309" y="1922930"/>
            <a:ext cx="2875595" cy="3012140"/>
            <a:chOff x="7148910" y="2064124"/>
            <a:chExt cx="2875595" cy="3012140"/>
          </a:xfrm>
        </p:grpSpPr>
        <p:sp>
          <p:nvSpPr>
            <p:cNvPr id="23" name="矩形 22"/>
            <p:cNvSpPr/>
            <p:nvPr/>
          </p:nvSpPr>
          <p:spPr>
            <a:xfrm>
              <a:off x="7196654" y="2064124"/>
              <a:ext cx="2623014" cy="2729752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8131795" y="4511488"/>
              <a:ext cx="1817852" cy="564776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/>
                <a:t>运营资源部署</a:t>
              </a:r>
              <a:endParaRPr lang="zh-CN" altLang="en-US" b="1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148910" y="2828834"/>
              <a:ext cx="28755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- </a:t>
              </a:r>
              <a:r>
                <a:rPr lang="zh-CN" altLang="en-US" dirty="0">
                  <a:solidFill>
                    <a:schemeClr val="bg1"/>
                  </a:solidFill>
                </a:rPr>
                <a:t>引入新型零售模式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- </a:t>
              </a:r>
              <a:r>
                <a:rPr lang="zh-CN" altLang="en-US" dirty="0">
                  <a:solidFill>
                    <a:schemeClr val="bg1"/>
                  </a:solidFill>
                </a:rPr>
                <a:t>重构“人货场”关系</a:t>
              </a:r>
            </a:p>
          </p:txBody>
        </p:sp>
      </p:grpSp>
      <p:sp>
        <p:nvSpPr>
          <p:cNvPr id="27" name="文本框 53"/>
          <p:cNvSpPr txBox="1"/>
          <p:nvPr/>
        </p:nvSpPr>
        <p:spPr>
          <a:xfrm>
            <a:off x="224604" y="6192248"/>
            <a:ext cx="386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资料来源：</a:t>
            </a:r>
            <a:r>
              <a:rPr lang="en-US" altLang="zh-CN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CBNData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新型零售模式</a:t>
            </a:r>
          </a:p>
        </p:txBody>
      </p:sp>
    </p:spTree>
    <p:extLst>
      <p:ext uri="{BB962C8B-B14F-4D97-AF65-F5344CB8AC3E}">
        <p14:creationId xmlns:p14="http://schemas.microsoft.com/office/powerpoint/2010/main" val="38428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7481" y="203547"/>
            <a:ext cx="11857039" cy="6450906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167480" y="203547"/>
            <a:ext cx="3264855" cy="1015663"/>
            <a:chOff x="167480" y="203547"/>
            <a:chExt cx="3264855" cy="1015663"/>
          </a:xfrm>
        </p:grpSpPr>
        <p:grpSp>
          <p:nvGrpSpPr>
            <p:cNvPr id="8" name="组合 7"/>
            <p:cNvGrpSpPr/>
            <p:nvPr/>
          </p:nvGrpSpPr>
          <p:grpSpPr>
            <a:xfrm>
              <a:off x="1298735" y="248199"/>
              <a:ext cx="2133600" cy="926359"/>
              <a:chOff x="1298735" y="203546"/>
              <a:chExt cx="2133600" cy="92635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298735" y="203546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</a:rPr>
                  <a:t>战略实施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298735" y="668240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</a:rPr>
                  <a:t>布局产品研发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67480" y="203547"/>
              <a:ext cx="10807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31182" y="351378"/>
              <a:ext cx="54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42656" y="1639595"/>
            <a:ext cx="3146254" cy="3988660"/>
            <a:chOff x="8149772" y="1868585"/>
            <a:chExt cx="3146254" cy="3988660"/>
          </a:xfrm>
        </p:grpSpPr>
        <p:sp>
          <p:nvSpPr>
            <p:cNvPr id="28" name="矩形 27"/>
            <p:cNvSpPr/>
            <p:nvPr/>
          </p:nvSpPr>
          <p:spPr>
            <a:xfrm>
              <a:off x="8149772" y="1868585"/>
              <a:ext cx="3062514" cy="398866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直角三角形 29"/>
            <p:cNvSpPr/>
            <p:nvPr/>
          </p:nvSpPr>
          <p:spPr>
            <a:xfrm flipH="1">
              <a:off x="10689772" y="5334731"/>
              <a:ext cx="522514" cy="5225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8497770" y="2175200"/>
              <a:ext cx="2366518" cy="522514"/>
            </a:xfrm>
            <a:prstGeom prst="rect">
              <a:avLst/>
            </a:prstGeom>
            <a:noFill/>
            <a:ln w="19050">
              <a:solidFill>
                <a:srgbClr val="57A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/>
                <a:t>设计</a:t>
              </a:r>
              <a:r>
                <a:rPr lang="en-US" altLang="zh-CN" sz="2800" dirty="0"/>
                <a:t>+</a:t>
              </a:r>
              <a:r>
                <a:rPr lang="zh-CN" altLang="en-US" sz="2800" dirty="0"/>
                <a:t>高科技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230609" y="3148441"/>
              <a:ext cx="3065417" cy="1430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</a:rPr>
                <a:t>在新产品中融入</a:t>
              </a:r>
              <a:r>
                <a:rPr lang="en-US" altLang="zh-CN" sz="2000" dirty="0">
                  <a:solidFill>
                    <a:schemeClr val="bg1"/>
                  </a:solidFill>
                </a:rPr>
                <a:t>VR</a:t>
              </a:r>
              <a:r>
                <a:rPr lang="zh-CN" altLang="en-US" sz="2000" dirty="0">
                  <a:solidFill>
                    <a:schemeClr val="bg1"/>
                  </a:solidFill>
                </a:rPr>
                <a:t>技术，运用智能穿戴设施打造实时移动的</a:t>
              </a:r>
              <a:r>
                <a:rPr lang="en-US" altLang="zh-CN" sz="2000" dirty="0">
                  <a:solidFill>
                    <a:schemeClr val="bg1"/>
                  </a:solidFill>
                </a:rPr>
                <a:t>VR</a:t>
              </a:r>
              <a:r>
                <a:rPr lang="zh-CN" altLang="en-US" sz="2000" dirty="0">
                  <a:solidFill>
                    <a:schemeClr val="bg1"/>
                  </a:solidFill>
                </a:rPr>
                <a:t>游戏体验。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553256" y="1639595"/>
            <a:ext cx="3071257" cy="3988660"/>
            <a:chOff x="4556000" y="1868585"/>
            <a:chExt cx="3071257" cy="3988660"/>
          </a:xfrm>
        </p:grpSpPr>
        <p:sp>
          <p:nvSpPr>
            <p:cNvPr id="27" name="矩形 26"/>
            <p:cNvSpPr/>
            <p:nvPr/>
          </p:nvSpPr>
          <p:spPr>
            <a:xfrm>
              <a:off x="4564743" y="1868585"/>
              <a:ext cx="3062514" cy="398866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直角三角形 28"/>
            <p:cNvSpPr/>
            <p:nvPr/>
          </p:nvSpPr>
          <p:spPr>
            <a:xfrm flipH="1">
              <a:off x="7102000" y="5334731"/>
              <a:ext cx="522514" cy="522514"/>
            </a:xfrm>
            <a:prstGeom prst="rtTriangle">
              <a:avLst/>
            </a:prstGeom>
            <a:solidFill>
              <a:srgbClr val="57A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4912741" y="2175200"/>
              <a:ext cx="2366518" cy="522514"/>
            </a:xfrm>
            <a:prstGeom prst="rect">
              <a:avLst/>
            </a:prstGeom>
            <a:solidFill>
              <a:srgbClr val="57AA40"/>
            </a:solidFill>
            <a:ln w="19050">
              <a:solidFill>
                <a:srgbClr val="57A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/>
                <a:t>设计</a:t>
              </a:r>
              <a:r>
                <a:rPr lang="en-US" altLang="zh-CN" sz="2800" dirty="0"/>
                <a:t>+</a:t>
              </a:r>
              <a:r>
                <a:rPr lang="zh-CN" altLang="en-US" sz="2800" dirty="0"/>
                <a:t>个性化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556000" y="3148441"/>
              <a:ext cx="3065417" cy="1430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</a:rPr>
                <a:t>开发</a:t>
              </a:r>
              <a:r>
                <a:rPr lang="en-US" altLang="zh-CN" sz="2000" dirty="0">
                  <a:solidFill>
                    <a:schemeClr val="bg1"/>
                  </a:solidFill>
                </a:rPr>
                <a:t>CROCS</a:t>
              </a:r>
              <a:r>
                <a:rPr lang="zh-CN" altLang="en-US" sz="2000" dirty="0">
                  <a:solidFill>
                    <a:schemeClr val="bg1"/>
                  </a:solidFill>
                </a:rPr>
                <a:t>个性化定制通道，消费者通过官网自主设计定制款产品。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72599" y="1639595"/>
            <a:ext cx="3079330" cy="3988660"/>
            <a:chOff x="979715" y="1868585"/>
            <a:chExt cx="3079330" cy="3988660"/>
          </a:xfrm>
        </p:grpSpPr>
        <p:sp>
          <p:nvSpPr>
            <p:cNvPr id="12" name="矩形 11"/>
            <p:cNvSpPr/>
            <p:nvPr/>
          </p:nvSpPr>
          <p:spPr>
            <a:xfrm>
              <a:off x="979715" y="1868585"/>
              <a:ext cx="3062514" cy="398866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3519714" y="5334731"/>
              <a:ext cx="522514" cy="5225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327713" y="2175200"/>
              <a:ext cx="2366518" cy="522514"/>
            </a:xfrm>
            <a:prstGeom prst="rect">
              <a:avLst/>
            </a:prstGeom>
            <a:noFill/>
            <a:ln w="19050">
              <a:solidFill>
                <a:srgbClr val="57A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/>
                <a:t>设计</a:t>
              </a:r>
              <a:r>
                <a:rPr lang="en-US" altLang="zh-CN" sz="2800" dirty="0"/>
                <a:t>+</a:t>
              </a:r>
              <a:r>
                <a:rPr lang="zh-CN" altLang="en-US" sz="2800" dirty="0"/>
                <a:t>自动化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93628" y="3148441"/>
              <a:ext cx="306541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</a:rPr>
                <a:t>借助数据捕捉最新的流行趋势，将碎片化的元素进行组合，自动生成产品。</a:t>
              </a:r>
            </a:p>
          </p:txBody>
        </p:sp>
      </p:grpSp>
      <p:sp>
        <p:nvSpPr>
          <p:cNvPr id="26" name="文本框 53"/>
          <p:cNvSpPr txBox="1"/>
          <p:nvPr/>
        </p:nvSpPr>
        <p:spPr>
          <a:xfrm>
            <a:off x="224604" y="6192248"/>
            <a:ext cx="523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资料来源：</a:t>
            </a:r>
            <a:r>
              <a:rPr lang="en-US" altLang="zh-CN" dirty="0" err="1">
                <a:solidFill>
                  <a:schemeClr val="bg1"/>
                </a:solidFill>
              </a:rPr>
              <a:t>CBNData</a:t>
            </a:r>
            <a:r>
              <a:rPr lang="en-US" altLang="zh-CN" dirty="0">
                <a:solidFill>
                  <a:schemeClr val="bg1"/>
                </a:solidFill>
              </a:rPr>
              <a:t> 2017</a:t>
            </a:r>
            <a:r>
              <a:rPr lang="zh-CN" altLang="en-US" dirty="0">
                <a:solidFill>
                  <a:schemeClr val="bg1"/>
                </a:solidFill>
              </a:rPr>
              <a:t>网络时尚消费趋势报告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2184789">
            <a:off x="-8555474" y="-5975686"/>
            <a:ext cx="11857039" cy="11715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67480" y="203547"/>
            <a:ext cx="3264855" cy="1015663"/>
            <a:chOff x="167480" y="203547"/>
            <a:chExt cx="3264855" cy="1015663"/>
          </a:xfrm>
        </p:grpSpPr>
        <p:grpSp>
          <p:nvGrpSpPr>
            <p:cNvPr id="8" name="组合 7"/>
            <p:cNvGrpSpPr/>
            <p:nvPr/>
          </p:nvGrpSpPr>
          <p:grpSpPr>
            <a:xfrm>
              <a:off x="1298735" y="248199"/>
              <a:ext cx="2133600" cy="926359"/>
              <a:chOff x="1298735" y="203546"/>
              <a:chExt cx="2133600" cy="92635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298735" y="203546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战略实施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298735" y="668240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57AA40"/>
                    </a:solidFill>
                  </a:rPr>
                  <a:t>扩散品牌影响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67480" y="203547"/>
              <a:ext cx="10807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60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31182" y="351378"/>
              <a:ext cx="54000" cy="720000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971551" y="1930400"/>
            <a:ext cx="3411764" cy="3651752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 rot="2184789">
            <a:off x="11264782" y="3209206"/>
            <a:ext cx="11857039" cy="11715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75"/>
          <p:cNvSpPr txBox="1"/>
          <p:nvPr/>
        </p:nvSpPr>
        <p:spPr>
          <a:xfrm>
            <a:off x="1259875" y="2062902"/>
            <a:ext cx="2835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57AA40"/>
                </a:solidFill>
              </a:rPr>
              <a:t>追随营销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1231182" y="3293878"/>
            <a:ext cx="3072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利用</a:t>
            </a:r>
            <a:r>
              <a:rPr lang="zh-CN" altLang="en-US" sz="2400" b="1" dirty="0">
                <a:solidFill>
                  <a:srgbClr val="57AA40"/>
                </a:solidFill>
              </a:rPr>
              <a:t>意见领袖</a:t>
            </a:r>
            <a:r>
              <a:rPr lang="zh-CN" altLang="en-US" sz="2400" dirty="0">
                <a:solidFill>
                  <a:schemeClr val="bg1"/>
                </a:solidFill>
              </a:rPr>
              <a:t>的影响力，为消费者的购买提供筛选作用，增强品牌认同感。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7120540" y="1174558"/>
            <a:ext cx="1815173" cy="2203797"/>
            <a:chOff x="7120540" y="1174558"/>
            <a:chExt cx="1815173" cy="2203797"/>
          </a:xfrm>
        </p:grpSpPr>
        <p:grpSp>
          <p:nvGrpSpPr>
            <p:cNvPr id="67" name="组合 66"/>
            <p:cNvGrpSpPr/>
            <p:nvPr/>
          </p:nvGrpSpPr>
          <p:grpSpPr>
            <a:xfrm flipV="1">
              <a:off x="7120540" y="1174558"/>
              <a:ext cx="1815173" cy="2203797"/>
              <a:chOff x="6829742" y="2089690"/>
              <a:chExt cx="1815173" cy="2203797"/>
            </a:xfrm>
          </p:grpSpPr>
          <p:sp>
            <p:nvSpPr>
              <p:cNvPr id="65" name="等腰三角形 64"/>
              <p:cNvSpPr/>
              <p:nvPr/>
            </p:nvSpPr>
            <p:spPr>
              <a:xfrm>
                <a:off x="6829742" y="2089690"/>
                <a:ext cx="1815173" cy="171536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7327193" y="3473216"/>
                <a:ext cx="820271" cy="8202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7261732" y="1994829"/>
              <a:ext cx="15327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/>
                <a:t>用户</a:t>
              </a:r>
            </a:p>
          </p:txBody>
        </p:sp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366" y="1257634"/>
              <a:ext cx="627518" cy="627518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5099474" y="3378355"/>
            <a:ext cx="1815173" cy="2203797"/>
            <a:chOff x="5099474" y="3378355"/>
            <a:chExt cx="1815173" cy="2203797"/>
          </a:xfrm>
        </p:grpSpPr>
        <p:grpSp>
          <p:nvGrpSpPr>
            <p:cNvPr id="72" name="组合 71"/>
            <p:cNvGrpSpPr/>
            <p:nvPr/>
          </p:nvGrpSpPr>
          <p:grpSpPr>
            <a:xfrm>
              <a:off x="5099474" y="3378355"/>
              <a:ext cx="1815173" cy="2203797"/>
              <a:chOff x="5014569" y="3184525"/>
              <a:chExt cx="1815173" cy="2203797"/>
            </a:xfrm>
          </p:grpSpPr>
          <p:sp>
            <p:nvSpPr>
              <p:cNvPr id="61" name="等腰三角形 60"/>
              <p:cNvSpPr/>
              <p:nvPr/>
            </p:nvSpPr>
            <p:spPr>
              <a:xfrm>
                <a:off x="5014569" y="3184525"/>
                <a:ext cx="1815173" cy="171536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5512020" y="4568051"/>
                <a:ext cx="820271" cy="8202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78" name="文本框 77"/>
            <p:cNvSpPr txBox="1"/>
            <p:nvPr/>
          </p:nvSpPr>
          <p:spPr>
            <a:xfrm>
              <a:off x="5263795" y="4146846"/>
              <a:ext cx="15327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/>
                <a:t>明星</a:t>
              </a:r>
            </a:p>
          </p:txBody>
        </p:sp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627" y="4812776"/>
              <a:ext cx="627518" cy="627518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9141605" y="2676351"/>
            <a:ext cx="1815173" cy="2203797"/>
            <a:chOff x="9141605" y="2676351"/>
            <a:chExt cx="1815173" cy="2203797"/>
          </a:xfrm>
        </p:grpSpPr>
        <p:grpSp>
          <p:nvGrpSpPr>
            <p:cNvPr id="68" name="组合 67"/>
            <p:cNvGrpSpPr/>
            <p:nvPr/>
          </p:nvGrpSpPr>
          <p:grpSpPr>
            <a:xfrm>
              <a:off x="9141605" y="2676351"/>
              <a:ext cx="1815173" cy="2203797"/>
              <a:chOff x="8603284" y="2658996"/>
              <a:chExt cx="1815173" cy="2203797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8603284" y="2658996"/>
                <a:ext cx="1815173" cy="171536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9100735" y="4042522"/>
                <a:ext cx="820271" cy="8202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0" name="文本框 79"/>
            <p:cNvSpPr txBox="1"/>
            <p:nvPr/>
          </p:nvSpPr>
          <p:spPr>
            <a:xfrm>
              <a:off x="9206157" y="3498275"/>
              <a:ext cx="1686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/>
                <a:t>设计师</a:t>
              </a:r>
            </a:p>
          </p:txBody>
        </p:sp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431" y="4148417"/>
              <a:ext cx="627518" cy="627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9197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19050" y="-292100"/>
            <a:ext cx="12211050" cy="8140700"/>
          </a:xfrm>
          <a:prstGeom prst="rect">
            <a:avLst/>
          </a:prstGeom>
          <a:solidFill>
            <a:srgbClr val="40404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221073" y="295232"/>
            <a:ext cx="1749854" cy="31547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MV Boli" panose="02000500030200090000" pitchFamily="2" charset="0"/>
              </a:rPr>
              <a:t>4</a:t>
            </a:r>
            <a:endParaRPr lang="zh-CN" altLang="en-US" sz="19900" b="1" dirty="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  <a:cs typeface="MV Boli" panose="02000500030200090000" pitchFamily="2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951210" y="1883344"/>
            <a:ext cx="6289581" cy="0"/>
            <a:chOff x="2897420" y="2289744"/>
            <a:chExt cx="6289581" cy="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2897420" y="2289744"/>
              <a:ext cx="1749854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437147" y="2289744"/>
              <a:ext cx="1749854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/>
          <p:cNvSpPr/>
          <p:nvPr/>
        </p:nvSpPr>
        <p:spPr>
          <a:xfrm>
            <a:off x="1715673" y="3154382"/>
            <a:ext cx="8760655" cy="1693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400" dirty="0">
              <a:solidFill>
                <a:srgbClr val="3E9FF8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440312" y="3719596"/>
            <a:ext cx="563371" cy="563371"/>
            <a:chOff x="1656684" y="4215063"/>
            <a:chExt cx="563371" cy="563371"/>
          </a:xfrm>
        </p:grpSpPr>
        <p:sp>
          <p:nvSpPr>
            <p:cNvPr id="39" name="椭圆 38"/>
            <p:cNvSpPr/>
            <p:nvPr/>
          </p:nvSpPr>
          <p:spPr>
            <a:xfrm>
              <a:off x="1656684" y="4215063"/>
              <a:ext cx="563371" cy="563371"/>
            </a:xfrm>
            <a:prstGeom prst="ellipse">
              <a:avLst/>
            </a:prstGeom>
            <a:solidFill>
              <a:srgbClr val="57AA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07355" y="4291492"/>
              <a:ext cx="410513" cy="410513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 flipH="1">
            <a:off x="10202829" y="3719596"/>
            <a:ext cx="563371" cy="563371"/>
            <a:chOff x="1656684" y="4215063"/>
            <a:chExt cx="563371" cy="563371"/>
          </a:xfrm>
        </p:grpSpPr>
        <p:sp>
          <p:nvSpPr>
            <p:cNvPr id="42" name="椭圆 41"/>
            <p:cNvSpPr/>
            <p:nvPr/>
          </p:nvSpPr>
          <p:spPr>
            <a:xfrm>
              <a:off x="1656684" y="4215063"/>
              <a:ext cx="563371" cy="563371"/>
            </a:xfrm>
            <a:prstGeom prst="ellipse">
              <a:avLst/>
            </a:prstGeom>
            <a:solidFill>
              <a:srgbClr val="57AA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07355" y="4291492"/>
              <a:ext cx="410513" cy="410513"/>
            </a:xfrm>
            <a:prstGeom prst="rect">
              <a:avLst/>
            </a:prstGeom>
          </p:spPr>
        </p:pic>
      </p:grpSp>
      <p:sp>
        <p:nvSpPr>
          <p:cNvPr id="44" name="椭圆 43"/>
          <p:cNvSpPr/>
          <p:nvPr/>
        </p:nvSpPr>
        <p:spPr>
          <a:xfrm>
            <a:off x="5131073" y="608511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14358" y="608511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6297643" y="608511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880927" y="6085113"/>
            <a:ext cx="180000" cy="180000"/>
          </a:xfrm>
          <a:prstGeom prst="ellipse">
            <a:avLst/>
          </a:prstGeom>
          <a:solidFill>
            <a:srgbClr val="57AA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736812" y="3616561"/>
            <a:ext cx="2718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rgbClr val="57AA40"/>
                </a:solidFill>
              </a:rPr>
              <a:t>总结展望</a:t>
            </a:r>
          </a:p>
        </p:txBody>
      </p:sp>
    </p:spTree>
    <p:extLst>
      <p:ext uri="{BB962C8B-B14F-4D97-AF65-F5344CB8AC3E}">
        <p14:creationId xmlns:p14="http://schemas.microsoft.com/office/powerpoint/2010/main" val="218550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7480" y="203547"/>
            <a:ext cx="11857039" cy="64509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167480" y="203547"/>
            <a:ext cx="3264855" cy="1015663"/>
            <a:chOff x="167480" y="203547"/>
            <a:chExt cx="3264855" cy="1015663"/>
          </a:xfrm>
        </p:grpSpPr>
        <p:grpSp>
          <p:nvGrpSpPr>
            <p:cNvPr id="8" name="组合 7"/>
            <p:cNvGrpSpPr/>
            <p:nvPr/>
          </p:nvGrpSpPr>
          <p:grpSpPr>
            <a:xfrm>
              <a:off x="1298735" y="248199"/>
              <a:ext cx="2133600" cy="926359"/>
              <a:chOff x="1298735" y="203546"/>
              <a:chExt cx="2133600" cy="92635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298735" y="203546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总结展望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298735" y="668240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57AA40"/>
                    </a:solidFill>
                  </a:rPr>
                  <a:t>战略总结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67480" y="203547"/>
              <a:ext cx="10807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60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31182" y="351378"/>
              <a:ext cx="54000" cy="720000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矩形 89"/>
          <p:cNvSpPr/>
          <p:nvPr/>
        </p:nvSpPr>
        <p:spPr>
          <a:xfrm rot="5400000">
            <a:off x="6062189" y="-3059425"/>
            <a:ext cx="57600" cy="118440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平行四边形 90"/>
          <p:cNvSpPr/>
          <p:nvPr/>
        </p:nvSpPr>
        <p:spPr>
          <a:xfrm>
            <a:off x="2966730" y="2717730"/>
            <a:ext cx="648072" cy="321404"/>
          </a:xfrm>
          <a:prstGeom prst="parallelogram">
            <a:avLst/>
          </a:prstGeom>
          <a:solidFill>
            <a:srgbClr val="70AD4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平行四边形 91"/>
          <p:cNvSpPr/>
          <p:nvPr/>
        </p:nvSpPr>
        <p:spPr>
          <a:xfrm>
            <a:off x="5832001" y="2717730"/>
            <a:ext cx="648072" cy="321404"/>
          </a:xfrm>
          <a:prstGeom prst="parallelogram">
            <a:avLst/>
          </a:prstGeom>
          <a:solidFill>
            <a:srgbClr val="70AD4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3726253" y="2392496"/>
            <a:ext cx="1725812" cy="3091228"/>
            <a:chOff x="4153857" y="2392496"/>
            <a:chExt cx="1725812" cy="3091228"/>
          </a:xfrm>
        </p:grpSpPr>
        <p:grpSp>
          <p:nvGrpSpPr>
            <p:cNvPr id="98" name="组合 97"/>
            <p:cNvGrpSpPr/>
            <p:nvPr/>
          </p:nvGrpSpPr>
          <p:grpSpPr>
            <a:xfrm>
              <a:off x="4495688" y="2392496"/>
              <a:ext cx="977712" cy="1046223"/>
              <a:chOff x="4319434" y="1761377"/>
              <a:chExt cx="977712" cy="1046223"/>
            </a:xfrm>
          </p:grpSpPr>
          <p:grpSp>
            <p:nvGrpSpPr>
              <p:cNvPr id="100" name="组合 99"/>
              <p:cNvGrpSpPr/>
              <p:nvPr/>
            </p:nvGrpSpPr>
            <p:grpSpPr>
              <a:xfrm rot="5400000">
                <a:off x="4262553" y="1818258"/>
                <a:ext cx="1046223" cy="932462"/>
                <a:chOff x="596279" y="1816643"/>
                <a:chExt cx="1046223" cy="932462"/>
              </a:xfrm>
            </p:grpSpPr>
            <p:sp>
              <p:nvSpPr>
                <p:cNvPr id="102" name="椭圆 101"/>
                <p:cNvSpPr/>
                <p:nvPr/>
              </p:nvSpPr>
              <p:spPr>
                <a:xfrm>
                  <a:off x="750260" y="1907866"/>
                  <a:ext cx="653388" cy="6533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03" name="矩形 102"/>
                <p:cNvSpPr/>
                <p:nvPr/>
              </p:nvSpPr>
              <p:spPr>
                <a:xfrm rot="5400000">
                  <a:off x="1491457" y="2123684"/>
                  <a:ext cx="64800" cy="23729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04" name="矩形 103"/>
                <p:cNvSpPr/>
                <p:nvPr/>
              </p:nvSpPr>
              <p:spPr>
                <a:xfrm rot="3600000">
                  <a:off x="1367911" y="1956628"/>
                  <a:ext cx="58909" cy="108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05" name="矩形 104"/>
                <p:cNvSpPr/>
                <p:nvPr/>
              </p:nvSpPr>
              <p:spPr>
                <a:xfrm rot="7200000">
                  <a:off x="1379267" y="2390626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06" name="矩形 105"/>
                <p:cNvSpPr/>
                <p:nvPr/>
              </p:nvSpPr>
              <p:spPr>
                <a:xfrm rot="9000000">
                  <a:off x="1254444" y="2515105"/>
                  <a:ext cx="58909" cy="23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07" name="矩形 106"/>
                <p:cNvSpPr/>
                <p:nvPr/>
              </p:nvSpPr>
              <p:spPr>
                <a:xfrm rot="12600000">
                  <a:off x="850638" y="2517146"/>
                  <a:ext cx="58909" cy="108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08" name="矩形 107"/>
                <p:cNvSpPr/>
                <p:nvPr/>
              </p:nvSpPr>
              <p:spPr>
                <a:xfrm rot="14400000">
                  <a:off x="683824" y="2359056"/>
                  <a:ext cx="58909" cy="23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09" name="矩形 108"/>
                <p:cNvSpPr/>
                <p:nvPr/>
              </p:nvSpPr>
              <p:spPr>
                <a:xfrm rot="16200000">
                  <a:off x="672121" y="2187165"/>
                  <a:ext cx="58909" cy="108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10" name="矩形 109"/>
                <p:cNvSpPr/>
                <p:nvPr/>
              </p:nvSpPr>
              <p:spPr>
                <a:xfrm rot="18000000">
                  <a:off x="698880" y="1929953"/>
                  <a:ext cx="58909" cy="162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11" name="矩形 110"/>
                <p:cNvSpPr/>
                <p:nvPr/>
              </p:nvSpPr>
              <p:spPr>
                <a:xfrm rot="19800000">
                  <a:off x="846780" y="1816643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sp>
            <p:nvSpPr>
              <p:cNvPr id="101" name="矩形 100"/>
              <p:cNvSpPr/>
              <p:nvPr/>
            </p:nvSpPr>
            <p:spPr>
              <a:xfrm rot="7200000">
                <a:off x="5195691" y="2345235"/>
                <a:ext cx="58909" cy="144000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99" name="文本框 98"/>
            <p:cNvSpPr txBox="1"/>
            <p:nvPr/>
          </p:nvSpPr>
          <p:spPr>
            <a:xfrm>
              <a:off x="4782564" y="2519926"/>
              <a:ext cx="4683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40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4153857" y="3661282"/>
              <a:ext cx="1725812" cy="1822442"/>
              <a:chOff x="434777" y="1953741"/>
              <a:chExt cx="1725812" cy="1822442"/>
            </a:xfrm>
          </p:grpSpPr>
          <p:sp>
            <p:nvSpPr>
              <p:cNvPr id="96" name="文本框 95"/>
              <p:cNvSpPr txBox="1"/>
              <p:nvPr/>
            </p:nvSpPr>
            <p:spPr>
              <a:xfrm>
                <a:off x="559148" y="1953741"/>
                <a:ext cx="14770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434343"/>
                    </a:solidFill>
                    <a:latin typeface="+mn-ea"/>
                  </a:rPr>
                  <a:t>痛点分析</a:t>
                </a: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434777" y="2452744"/>
                <a:ext cx="172581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13B0ED"/>
                  </a:buClr>
                </a:pPr>
                <a:r>
                  <a:rPr lang="zh-CN" altLang="en-US" sz="2000" dirty="0">
                    <a:latin typeface="+mn-ea"/>
                  </a:rPr>
                  <a:t>品牌认知较差</a:t>
                </a:r>
                <a:endParaRPr lang="en-US" altLang="zh-CN" sz="2000" dirty="0">
                  <a:latin typeface="+mn-ea"/>
                </a:endParaRPr>
              </a:p>
              <a:p>
                <a:pPr algn="ctr">
                  <a:buClr>
                    <a:srgbClr val="13B0ED"/>
                  </a:buClr>
                </a:pPr>
                <a:r>
                  <a:rPr lang="zh-CN" altLang="en-US" sz="2000" dirty="0">
                    <a:latin typeface="+mn-ea"/>
                  </a:rPr>
                  <a:t>产品竞争力低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606587" y="2336165"/>
            <a:ext cx="3802119" cy="2516240"/>
            <a:chOff x="5272546" y="2336165"/>
            <a:chExt cx="3802119" cy="2516240"/>
          </a:xfrm>
        </p:grpSpPr>
        <p:grpSp>
          <p:nvGrpSpPr>
            <p:cNvPr id="113" name="组合 112"/>
            <p:cNvGrpSpPr/>
            <p:nvPr/>
          </p:nvGrpSpPr>
          <p:grpSpPr>
            <a:xfrm>
              <a:off x="6684092" y="2336165"/>
              <a:ext cx="1039042" cy="1092835"/>
              <a:chOff x="7471057" y="1417560"/>
              <a:chExt cx="1039042" cy="1092835"/>
            </a:xfrm>
          </p:grpSpPr>
          <p:grpSp>
            <p:nvGrpSpPr>
              <p:cNvPr id="117" name="组合 116"/>
              <p:cNvGrpSpPr/>
              <p:nvPr/>
            </p:nvGrpSpPr>
            <p:grpSpPr>
              <a:xfrm rot="900000">
                <a:off x="7471057" y="1417560"/>
                <a:ext cx="1039042" cy="1092835"/>
                <a:chOff x="596279" y="1656270"/>
                <a:chExt cx="1039042" cy="1092835"/>
              </a:xfrm>
            </p:grpSpPr>
            <p:sp>
              <p:nvSpPr>
                <p:cNvPr id="119" name="椭圆 118"/>
                <p:cNvSpPr/>
                <p:nvPr/>
              </p:nvSpPr>
              <p:spPr>
                <a:xfrm>
                  <a:off x="750260" y="1907866"/>
                  <a:ext cx="653388" cy="6533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0" name="矩形 119"/>
                <p:cNvSpPr/>
                <p:nvPr/>
              </p:nvSpPr>
              <p:spPr>
                <a:xfrm>
                  <a:off x="1044554" y="1656270"/>
                  <a:ext cx="64800" cy="23729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1" name="矩形 120"/>
                <p:cNvSpPr/>
                <p:nvPr/>
              </p:nvSpPr>
              <p:spPr>
                <a:xfrm rot="1800000">
                  <a:off x="1238608" y="1764962"/>
                  <a:ext cx="58909" cy="180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2" name="矩形 121"/>
                <p:cNvSpPr/>
                <p:nvPr/>
              </p:nvSpPr>
              <p:spPr>
                <a:xfrm rot="7200000">
                  <a:off x="1379267" y="2390626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3" name="矩形 122"/>
                <p:cNvSpPr/>
                <p:nvPr/>
              </p:nvSpPr>
              <p:spPr>
                <a:xfrm rot="9000000">
                  <a:off x="1254444" y="2515105"/>
                  <a:ext cx="58909" cy="23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4" name="矩形 123"/>
                <p:cNvSpPr/>
                <p:nvPr/>
              </p:nvSpPr>
              <p:spPr>
                <a:xfrm rot="10800000">
                  <a:off x="1044554" y="2574792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5" name="矩形 124"/>
                <p:cNvSpPr/>
                <p:nvPr/>
              </p:nvSpPr>
              <p:spPr>
                <a:xfrm rot="12600000">
                  <a:off x="850638" y="2517146"/>
                  <a:ext cx="58909" cy="108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6" name="矩形 125"/>
                <p:cNvSpPr/>
                <p:nvPr/>
              </p:nvSpPr>
              <p:spPr>
                <a:xfrm rot="14400000">
                  <a:off x="683824" y="2359056"/>
                  <a:ext cx="58909" cy="23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7" name="矩形 126"/>
                <p:cNvSpPr/>
                <p:nvPr/>
              </p:nvSpPr>
              <p:spPr>
                <a:xfrm rot="18000000">
                  <a:off x="698880" y="1929953"/>
                  <a:ext cx="58909" cy="162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8" name="矩形 127"/>
                <p:cNvSpPr/>
                <p:nvPr/>
              </p:nvSpPr>
              <p:spPr>
                <a:xfrm rot="19800000">
                  <a:off x="846780" y="1816643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 rot="6300000">
                  <a:off x="1488540" y="2183279"/>
                  <a:ext cx="65185" cy="228376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sp>
            <p:nvSpPr>
              <p:cNvPr id="118" name="文本框 117"/>
              <p:cNvSpPr txBox="1"/>
              <p:nvPr/>
            </p:nvSpPr>
            <p:spPr>
              <a:xfrm>
                <a:off x="7685618" y="1615013"/>
                <a:ext cx="46839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rgbClr val="404040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3</a:t>
                </a:r>
                <a:endParaRPr lang="zh-CN" altLang="en-US" sz="40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5272546" y="3661282"/>
              <a:ext cx="3802119" cy="1191123"/>
              <a:chOff x="-369932" y="1953741"/>
              <a:chExt cx="3363119" cy="1191123"/>
            </a:xfrm>
          </p:grpSpPr>
          <p:sp>
            <p:nvSpPr>
              <p:cNvPr id="115" name="文本框 114"/>
              <p:cNvSpPr txBox="1"/>
              <p:nvPr/>
            </p:nvSpPr>
            <p:spPr>
              <a:xfrm>
                <a:off x="485293" y="1953741"/>
                <a:ext cx="16247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434343"/>
                    </a:solidFill>
                    <a:latin typeface="+mn-ea"/>
                  </a:rPr>
                  <a:t>下山虎战略</a:t>
                </a:r>
                <a:endParaRPr lang="zh-CN" altLang="en-US" b="1" dirty="0">
                  <a:solidFill>
                    <a:srgbClr val="434343"/>
                  </a:solidFill>
                  <a:latin typeface="+mn-ea"/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-369932" y="2436978"/>
                <a:ext cx="33631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buClr>
                    <a:srgbClr val="13B0ED"/>
                  </a:buClr>
                  <a:defRPr sz="2000">
                    <a:latin typeface="+mn-ea"/>
                  </a:defRPr>
                </a:lvl1pPr>
              </a:lstStyle>
              <a:p>
                <a:r>
                  <a:rPr lang="zh-CN" altLang="en-US" dirty="0"/>
                  <a:t>通过</a:t>
                </a:r>
                <a:r>
                  <a:rPr lang="zh-CN" altLang="zh-CN" dirty="0"/>
                  <a:t>后爪</a:t>
                </a:r>
                <a:r>
                  <a:rPr lang="en-US" altLang="zh-CN" dirty="0"/>
                  <a:t>—</a:t>
                </a:r>
                <a:r>
                  <a:rPr lang="zh-CN" altLang="zh-CN" dirty="0"/>
                  <a:t>研发和营销发力</a:t>
                </a:r>
                <a:endParaRPr lang="en-US" altLang="zh-CN" dirty="0"/>
              </a:p>
              <a:p>
                <a:r>
                  <a:rPr lang="zh-CN" altLang="zh-CN" dirty="0"/>
                  <a:t>依靠前爪</a:t>
                </a:r>
                <a:r>
                  <a:rPr lang="en-US" altLang="zh-CN" dirty="0"/>
                  <a:t>—</a:t>
                </a:r>
                <a:r>
                  <a:rPr lang="zh-CN" altLang="zh-CN" dirty="0"/>
                  <a:t>人力和财务支撑</a:t>
                </a:r>
                <a:endParaRPr lang="zh-CN" altLang="en-US" dirty="0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855406" y="2363772"/>
            <a:ext cx="1898393" cy="2504399"/>
            <a:chOff x="829063" y="2363772"/>
            <a:chExt cx="1898393" cy="2504399"/>
          </a:xfrm>
        </p:grpSpPr>
        <p:grpSp>
          <p:nvGrpSpPr>
            <p:cNvPr id="133" name="组合 132"/>
            <p:cNvGrpSpPr/>
            <p:nvPr/>
          </p:nvGrpSpPr>
          <p:grpSpPr>
            <a:xfrm>
              <a:off x="1256077" y="2363772"/>
              <a:ext cx="1092835" cy="884443"/>
              <a:chOff x="2976492" y="1454132"/>
              <a:chExt cx="1092835" cy="884443"/>
            </a:xfrm>
          </p:grpSpPr>
          <p:grpSp>
            <p:nvGrpSpPr>
              <p:cNvPr id="137" name="组合 136"/>
              <p:cNvGrpSpPr/>
              <p:nvPr/>
            </p:nvGrpSpPr>
            <p:grpSpPr>
              <a:xfrm rot="3600000">
                <a:off x="3080688" y="1349936"/>
                <a:ext cx="884443" cy="1092835"/>
                <a:chOff x="596279" y="1656270"/>
                <a:chExt cx="884443" cy="1092835"/>
              </a:xfrm>
            </p:grpSpPr>
            <p:sp>
              <p:nvSpPr>
                <p:cNvPr id="139" name="矩形 138"/>
                <p:cNvSpPr/>
                <p:nvPr/>
              </p:nvSpPr>
              <p:spPr>
                <a:xfrm>
                  <a:off x="1044554" y="1656270"/>
                  <a:ext cx="64800" cy="23729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0" name="矩形 139"/>
                <p:cNvSpPr/>
                <p:nvPr/>
              </p:nvSpPr>
              <p:spPr>
                <a:xfrm rot="3600000">
                  <a:off x="1367911" y="1956628"/>
                  <a:ext cx="58909" cy="108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 rot="7200000">
                  <a:off x="1379267" y="2390626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 rot="9000000">
                  <a:off x="1254444" y="2515105"/>
                  <a:ext cx="58909" cy="23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 rot="10800000">
                  <a:off x="1044554" y="2574792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4" name="矩形 143"/>
                <p:cNvSpPr/>
                <p:nvPr/>
              </p:nvSpPr>
              <p:spPr>
                <a:xfrm rot="14400000">
                  <a:off x="683824" y="2359056"/>
                  <a:ext cx="58909" cy="23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 rot="16200000">
                  <a:off x="672121" y="2187165"/>
                  <a:ext cx="58909" cy="108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 rot="18000000">
                  <a:off x="698880" y="1929953"/>
                  <a:ext cx="58909" cy="162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 rot="19800000">
                  <a:off x="846780" y="1816643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8" name="椭圆 147"/>
                <p:cNvSpPr/>
                <p:nvPr/>
              </p:nvSpPr>
              <p:spPr>
                <a:xfrm>
                  <a:off x="760893" y="1889448"/>
                  <a:ext cx="684000" cy="68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sp>
            <p:nvSpPr>
              <p:cNvPr id="138" name="文本框 137"/>
              <p:cNvSpPr txBox="1"/>
              <p:nvPr/>
            </p:nvSpPr>
            <p:spPr>
              <a:xfrm>
                <a:off x="3294647" y="1599736"/>
                <a:ext cx="46839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rgbClr val="404040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1</a:t>
                </a:r>
                <a:endParaRPr lang="zh-CN" altLang="en-US" sz="40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829063" y="3661282"/>
              <a:ext cx="1898393" cy="1206889"/>
              <a:chOff x="364255" y="1953741"/>
              <a:chExt cx="1898393" cy="1206889"/>
            </a:xfrm>
          </p:grpSpPr>
          <p:sp>
            <p:nvSpPr>
              <p:cNvPr id="135" name="文本框 134"/>
              <p:cNvSpPr txBox="1"/>
              <p:nvPr/>
            </p:nvSpPr>
            <p:spPr>
              <a:xfrm>
                <a:off x="501060" y="1953741"/>
                <a:ext cx="1624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434343"/>
                    </a:solidFill>
                    <a:latin typeface="+mn-ea"/>
                  </a:rPr>
                  <a:t>企业现状</a:t>
                </a:r>
              </a:p>
            </p:txBody>
          </p:sp>
          <p:sp>
            <p:nvSpPr>
              <p:cNvPr id="136" name="文本框 135"/>
              <p:cNvSpPr txBox="1"/>
              <p:nvPr/>
            </p:nvSpPr>
            <p:spPr>
              <a:xfrm>
                <a:off x="364255" y="2452744"/>
                <a:ext cx="18983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13B0ED"/>
                  </a:buClr>
                </a:pPr>
                <a:r>
                  <a:rPr lang="zh-CN" altLang="en-US" sz="2000" dirty="0">
                    <a:latin typeface="+mn-ea"/>
                  </a:rPr>
                  <a:t>业绩下滑</a:t>
                </a:r>
                <a:endParaRPr lang="en-US" altLang="zh-CN" sz="2000" dirty="0">
                  <a:latin typeface="+mn-ea"/>
                </a:endParaRPr>
              </a:p>
              <a:p>
                <a:pPr algn="ctr">
                  <a:buClr>
                    <a:srgbClr val="13B0ED"/>
                  </a:buClr>
                </a:pPr>
                <a:r>
                  <a:rPr lang="zh-CN" altLang="en-US" sz="2000" dirty="0">
                    <a:latin typeface="+mn-ea"/>
                  </a:rPr>
                  <a:t>利润亏损</a:t>
                </a:r>
                <a:endParaRPr lang="en-US" altLang="zh-CN" sz="2000" dirty="0">
                  <a:latin typeface="+mn-ea"/>
                </a:endParaRPr>
              </a:p>
            </p:txBody>
          </p:sp>
        </p:grpSp>
        <p:sp>
          <p:nvSpPr>
            <p:cNvPr id="132" name="矩形 131"/>
            <p:cNvSpPr/>
            <p:nvPr/>
          </p:nvSpPr>
          <p:spPr>
            <a:xfrm rot="9000000">
              <a:off x="2013433" y="3145183"/>
              <a:ext cx="65185" cy="22837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610145" y="2336343"/>
            <a:ext cx="1568920" cy="2504399"/>
            <a:chOff x="7315694" y="2396865"/>
            <a:chExt cx="1568920" cy="2504399"/>
          </a:xfrm>
        </p:grpSpPr>
        <p:grpSp>
          <p:nvGrpSpPr>
            <p:cNvPr id="183" name="组合 182"/>
            <p:cNvGrpSpPr/>
            <p:nvPr/>
          </p:nvGrpSpPr>
          <p:grpSpPr>
            <a:xfrm>
              <a:off x="7593740" y="2396865"/>
              <a:ext cx="1092835" cy="884443"/>
              <a:chOff x="2976492" y="1454132"/>
              <a:chExt cx="1092835" cy="884443"/>
            </a:xfrm>
          </p:grpSpPr>
          <p:grpSp>
            <p:nvGrpSpPr>
              <p:cNvPr id="184" name="组合 183"/>
              <p:cNvGrpSpPr/>
              <p:nvPr/>
            </p:nvGrpSpPr>
            <p:grpSpPr>
              <a:xfrm rot="3600000">
                <a:off x="3080688" y="1349936"/>
                <a:ext cx="884443" cy="1092835"/>
                <a:chOff x="596279" y="1656270"/>
                <a:chExt cx="884443" cy="1092835"/>
              </a:xfrm>
            </p:grpSpPr>
            <p:sp>
              <p:nvSpPr>
                <p:cNvPr id="186" name="矩形 185"/>
                <p:cNvSpPr/>
                <p:nvPr/>
              </p:nvSpPr>
              <p:spPr>
                <a:xfrm>
                  <a:off x="1044554" y="1656270"/>
                  <a:ext cx="64800" cy="23729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7" name="矩形 186"/>
                <p:cNvSpPr/>
                <p:nvPr/>
              </p:nvSpPr>
              <p:spPr>
                <a:xfrm rot="3600000">
                  <a:off x="1367911" y="1956628"/>
                  <a:ext cx="58909" cy="108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>
                <a:xfrm rot="7200000">
                  <a:off x="1379267" y="2390626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 rot="9000000">
                  <a:off x="1254444" y="2515105"/>
                  <a:ext cx="58909" cy="23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0" name="矩形 189"/>
                <p:cNvSpPr/>
                <p:nvPr/>
              </p:nvSpPr>
              <p:spPr>
                <a:xfrm rot="10800000">
                  <a:off x="1044554" y="2574792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1" name="矩形 190"/>
                <p:cNvSpPr/>
                <p:nvPr/>
              </p:nvSpPr>
              <p:spPr>
                <a:xfrm rot="14400000">
                  <a:off x="683824" y="2359056"/>
                  <a:ext cx="58909" cy="23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2" name="矩形 191"/>
                <p:cNvSpPr/>
                <p:nvPr/>
              </p:nvSpPr>
              <p:spPr>
                <a:xfrm rot="16200000">
                  <a:off x="672121" y="2187165"/>
                  <a:ext cx="58909" cy="108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 rot="18000000">
                  <a:off x="698880" y="1929953"/>
                  <a:ext cx="58909" cy="162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4" name="矩形 193"/>
                <p:cNvSpPr/>
                <p:nvPr/>
              </p:nvSpPr>
              <p:spPr>
                <a:xfrm rot="19800000">
                  <a:off x="846780" y="1816643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5" name="椭圆 194"/>
                <p:cNvSpPr/>
                <p:nvPr/>
              </p:nvSpPr>
              <p:spPr>
                <a:xfrm>
                  <a:off x="760893" y="1889448"/>
                  <a:ext cx="684000" cy="68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sp>
            <p:nvSpPr>
              <p:cNvPr id="185" name="文本框 184"/>
              <p:cNvSpPr txBox="1"/>
              <p:nvPr/>
            </p:nvSpPr>
            <p:spPr>
              <a:xfrm>
                <a:off x="3263115" y="1615502"/>
                <a:ext cx="46839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rgbClr val="404040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4</a:t>
                </a:r>
                <a:endParaRPr lang="zh-CN" altLang="en-US" sz="40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96" name="组合 195"/>
            <p:cNvGrpSpPr/>
            <p:nvPr/>
          </p:nvGrpSpPr>
          <p:grpSpPr>
            <a:xfrm>
              <a:off x="7315694" y="3694375"/>
              <a:ext cx="1568920" cy="1206889"/>
              <a:chOff x="513223" y="1953741"/>
              <a:chExt cx="1568920" cy="1206889"/>
            </a:xfrm>
          </p:grpSpPr>
          <p:sp>
            <p:nvSpPr>
              <p:cNvPr id="197" name="文本框 196"/>
              <p:cNvSpPr txBox="1"/>
              <p:nvPr/>
            </p:nvSpPr>
            <p:spPr>
              <a:xfrm>
                <a:off x="559148" y="1953741"/>
                <a:ext cx="14770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434343"/>
                    </a:solidFill>
                    <a:latin typeface="+mn-ea"/>
                  </a:rPr>
                  <a:t>战略目标</a:t>
                </a:r>
              </a:p>
            </p:txBody>
          </p:sp>
          <p:sp>
            <p:nvSpPr>
              <p:cNvPr id="198" name="文本框 197"/>
              <p:cNvSpPr txBox="1"/>
              <p:nvPr/>
            </p:nvSpPr>
            <p:spPr>
              <a:xfrm>
                <a:off x="513223" y="2452744"/>
                <a:ext cx="15689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buClr>
                    <a:srgbClr val="13B0ED"/>
                  </a:buClr>
                  <a:defRPr>
                    <a:latin typeface="+mn-ea"/>
                  </a:defRPr>
                </a:lvl1pPr>
              </a:lstStyle>
              <a:p>
                <a:r>
                  <a:rPr lang="en-US" altLang="zh-CN" sz="2000" dirty="0"/>
                  <a:t>3</a:t>
                </a:r>
                <a:r>
                  <a:rPr lang="zh-CN" altLang="en-US" sz="2000" dirty="0"/>
                  <a:t>年目标</a:t>
                </a:r>
                <a:endParaRPr lang="en-US" altLang="zh-CN" sz="2000" dirty="0"/>
              </a:p>
              <a:p>
                <a:r>
                  <a:rPr lang="en-US" altLang="zh-CN" sz="2000" dirty="0"/>
                  <a:t>5</a:t>
                </a:r>
                <a:r>
                  <a:rPr lang="zh-CN" altLang="en-US" sz="2000" dirty="0"/>
                  <a:t>年目标</a:t>
                </a:r>
              </a:p>
            </p:txBody>
          </p:sp>
        </p:grpSp>
        <p:sp>
          <p:nvSpPr>
            <p:cNvPr id="199" name="矩形 198"/>
            <p:cNvSpPr/>
            <p:nvPr/>
          </p:nvSpPr>
          <p:spPr>
            <a:xfrm rot="9000000">
              <a:off x="8351096" y="3178276"/>
              <a:ext cx="65185" cy="22837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200" name="平行四边形 199"/>
          <p:cNvSpPr/>
          <p:nvPr/>
        </p:nvSpPr>
        <p:spPr>
          <a:xfrm>
            <a:off x="8697272" y="2717730"/>
            <a:ext cx="648072" cy="321404"/>
          </a:xfrm>
          <a:prstGeom prst="parallelogram">
            <a:avLst/>
          </a:prstGeom>
          <a:solidFill>
            <a:srgbClr val="70AD4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11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7480" y="203547"/>
            <a:ext cx="11857039" cy="64509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167480" y="203547"/>
            <a:ext cx="3264855" cy="1015663"/>
            <a:chOff x="167480" y="203547"/>
            <a:chExt cx="3264855" cy="1015663"/>
          </a:xfrm>
        </p:grpSpPr>
        <p:grpSp>
          <p:nvGrpSpPr>
            <p:cNvPr id="8" name="组合 7"/>
            <p:cNvGrpSpPr/>
            <p:nvPr/>
          </p:nvGrpSpPr>
          <p:grpSpPr>
            <a:xfrm>
              <a:off x="1298735" y="248199"/>
              <a:ext cx="2133600" cy="926359"/>
              <a:chOff x="1298735" y="203546"/>
              <a:chExt cx="2133600" cy="92635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298735" y="203546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总结展望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298735" y="668240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57AA40"/>
                    </a:solidFill>
                  </a:rPr>
                  <a:t>战略总结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67480" y="203547"/>
              <a:ext cx="10807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60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31182" y="351378"/>
              <a:ext cx="54000" cy="720000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矩形 89"/>
          <p:cNvSpPr/>
          <p:nvPr/>
        </p:nvSpPr>
        <p:spPr>
          <a:xfrm rot="5400000">
            <a:off x="6062189" y="-3059425"/>
            <a:ext cx="57600" cy="118440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44779" y="2672452"/>
            <a:ext cx="4902443" cy="350825"/>
            <a:chOff x="3276649" y="2672452"/>
            <a:chExt cx="4902443" cy="350825"/>
          </a:xfrm>
        </p:grpSpPr>
        <p:sp>
          <p:nvSpPr>
            <p:cNvPr id="91" name="平行四边形 90"/>
            <p:cNvSpPr/>
            <p:nvPr/>
          </p:nvSpPr>
          <p:spPr>
            <a:xfrm>
              <a:off x="3276649" y="2701873"/>
              <a:ext cx="648072" cy="321404"/>
            </a:xfrm>
            <a:prstGeom prst="parallelogram">
              <a:avLst/>
            </a:prstGeom>
            <a:solidFill>
              <a:srgbClr val="70AD4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平行四边形 91"/>
            <p:cNvSpPr/>
            <p:nvPr/>
          </p:nvSpPr>
          <p:spPr>
            <a:xfrm>
              <a:off x="7531020" y="2672452"/>
              <a:ext cx="648072" cy="321404"/>
            </a:xfrm>
            <a:prstGeom prst="parallelogram">
              <a:avLst/>
            </a:prstGeom>
            <a:solidFill>
              <a:srgbClr val="70AD4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06581" y="2392496"/>
            <a:ext cx="2378838" cy="2167899"/>
            <a:chOff x="3827344" y="2392496"/>
            <a:chExt cx="2378838" cy="2167899"/>
          </a:xfrm>
        </p:grpSpPr>
        <p:grpSp>
          <p:nvGrpSpPr>
            <p:cNvPr id="98" name="组合 97"/>
            <p:cNvGrpSpPr/>
            <p:nvPr/>
          </p:nvGrpSpPr>
          <p:grpSpPr>
            <a:xfrm>
              <a:off x="4495688" y="2392496"/>
              <a:ext cx="977712" cy="1046223"/>
              <a:chOff x="4319434" y="1761377"/>
              <a:chExt cx="977712" cy="1046223"/>
            </a:xfrm>
          </p:grpSpPr>
          <p:grpSp>
            <p:nvGrpSpPr>
              <p:cNvPr id="100" name="组合 99"/>
              <p:cNvGrpSpPr/>
              <p:nvPr/>
            </p:nvGrpSpPr>
            <p:grpSpPr>
              <a:xfrm rot="5400000">
                <a:off x="4262553" y="1818258"/>
                <a:ext cx="1046223" cy="932462"/>
                <a:chOff x="596279" y="1816643"/>
                <a:chExt cx="1046223" cy="932462"/>
              </a:xfrm>
            </p:grpSpPr>
            <p:sp>
              <p:nvSpPr>
                <p:cNvPr id="102" name="椭圆 101"/>
                <p:cNvSpPr/>
                <p:nvPr/>
              </p:nvSpPr>
              <p:spPr>
                <a:xfrm>
                  <a:off x="750260" y="1907866"/>
                  <a:ext cx="653388" cy="6533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03" name="矩形 102"/>
                <p:cNvSpPr/>
                <p:nvPr/>
              </p:nvSpPr>
              <p:spPr>
                <a:xfrm rot="5400000">
                  <a:off x="1491457" y="2123684"/>
                  <a:ext cx="64800" cy="23729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04" name="矩形 103"/>
                <p:cNvSpPr/>
                <p:nvPr/>
              </p:nvSpPr>
              <p:spPr>
                <a:xfrm rot="3600000">
                  <a:off x="1367911" y="1956628"/>
                  <a:ext cx="58909" cy="108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05" name="矩形 104"/>
                <p:cNvSpPr/>
                <p:nvPr/>
              </p:nvSpPr>
              <p:spPr>
                <a:xfrm rot="7200000">
                  <a:off x="1379267" y="2390626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06" name="矩形 105"/>
                <p:cNvSpPr/>
                <p:nvPr/>
              </p:nvSpPr>
              <p:spPr>
                <a:xfrm rot="9000000">
                  <a:off x="1254444" y="2515105"/>
                  <a:ext cx="58909" cy="23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07" name="矩形 106"/>
                <p:cNvSpPr/>
                <p:nvPr/>
              </p:nvSpPr>
              <p:spPr>
                <a:xfrm rot="12600000">
                  <a:off x="850638" y="2517146"/>
                  <a:ext cx="58909" cy="108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08" name="矩形 107"/>
                <p:cNvSpPr/>
                <p:nvPr/>
              </p:nvSpPr>
              <p:spPr>
                <a:xfrm rot="14400000">
                  <a:off x="683824" y="2359056"/>
                  <a:ext cx="58909" cy="23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09" name="矩形 108"/>
                <p:cNvSpPr/>
                <p:nvPr/>
              </p:nvSpPr>
              <p:spPr>
                <a:xfrm rot="16200000">
                  <a:off x="672121" y="2187165"/>
                  <a:ext cx="58909" cy="108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10" name="矩形 109"/>
                <p:cNvSpPr/>
                <p:nvPr/>
              </p:nvSpPr>
              <p:spPr>
                <a:xfrm rot="18000000">
                  <a:off x="698880" y="1929953"/>
                  <a:ext cx="58909" cy="162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11" name="矩形 110"/>
                <p:cNvSpPr/>
                <p:nvPr/>
              </p:nvSpPr>
              <p:spPr>
                <a:xfrm rot="19800000">
                  <a:off x="846780" y="1816643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sp>
            <p:nvSpPr>
              <p:cNvPr id="101" name="矩形 100"/>
              <p:cNvSpPr/>
              <p:nvPr/>
            </p:nvSpPr>
            <p:spPr>
              <a:xfrm rot="7200000">
                <a:off x="5195691" y="2345235"/>
                <a:ext cx="58909" cy="144000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99" name="文本框 98"/>
            <p:cNvSpPr txBox="1"/>
            <p:nvPr/>
          </p:nvSpPr>
          <p:spPr>
            <a:xfrm>
              <a:off x="4782564" y="2519926"/>
              <a:ext cx="4683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6</a:t>
              </a:r>
              <a:endParaRPr lang="zh-CN" altLang="en-US" sz="4000" b="1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3827344" y="3661282"/>
              <a:ext cx="2378838" cy="899113"/>
              <a:chOff x="108264" y="1953741"/>
              <a:chExt cx="2378838" cy="899113"/>
            </a:xfrm>
          </p:grpSpPr>
          <p:sp>
            <p:nvSpPr>
              <p:cNvPr id="96" name="文本框 95"/>
              <p:cNvSpPr txBox="1"/>
              <p:nvPr/>
            </p:nvSpPr>
            <p:spPr>
              <a:xfrm>
                <a:off x="108264" y="1953741"/>
                <a:ext cx="23788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434343"/>
                    </a:solidFill>
                    <a:latin typeface="+mn-ea"/>
                  </a:rPr>
                  <a:t>战略实施</a:t>
                </a:r>
                <a:r>
                  <a:rPr lang="en-US" altLang="zh-CN" sz="2400" b="1" dirty="0">
                    <a:solidFill>
                      <a:srgbClr val="434343"/>
                    </a:solidFill>
                    <a:latin typeface="+mn-ea"/>
                  </a:rPr>
                  <a:t>Step2</a:t>
                </a:r>
                <a:endParaRPr lang="zh-CN" altLang="en-US" sz="2400" b="1" dirty="0">
                  <a:solidFill>
                    <a:srgbClr val="434343"/>
                  </a:solidFill>
                  <a:latin typeface="+mn-ea"/>
                </a:endParaRP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434777" y="2452744"/>
                <a:ext cx="17258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13B0ED"/>
                  </a:buClr>
                </a:pPr>
                <a:r>
                  <a:rPr lang="zh-CN" altLang="en-US" sz="2000" dirty="0">
                    <a:latin typeface="+mn-ea"/>
                  </a:rPr>
                  <a:t>布局产品研发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8313714" y="2351931"/>
            <a:ext cx="3802119" cy="2208464"/>
            <a:chOff x="5272546" y="2336165"/>
            <a:chExt cx="3802119" cy="2208464"/>
          </a:xfrm>
        </p:grpSpPr>
        <p:grpSp>
          <p:nvGrpSpPr>
            <p:cNvPr id="113" name="组合 112"/>
            <p:cNvGrpSpPr/>
            <p:nvPr/>
          </p:nvGrpSpPr>
          <p:grpSpPr>
            <a:xfrm>
              <a:off x="6684092" y="2336165"/>
              <a:ext cx="1039042" cy="1092835"/>
              <a:chOff x="7471057" y="1417560"/>
              <a:chExt cx="1039042" cy="1092835"/>
            </a:xfrm>
          </p:grpSpPr>
          <p:grpSp>
            <p:nvGrpSpPr>
              <p:cNvPr id="117" name="组合 116"/>
              <p:cNvGrpSpPr/>
              <p:nvPr/>
            </p:nvGrpSpPr>
            <p:grpSpPr>
              <a:xfrm rot="900000">
                <a:off x="7471057" y="1417560"/>
                <a:ext cx="1039042" cy="1092835"/>
                <a:chOff x="596279" y="1656270"/>
                <a:chExt cx="1039042" cy="1092835"/>
              </a:xfrm>
            </p:grpSpPr>
            <p:sp>
              <p:nvSpPr>
                <p:cNvPr id="119" name="椭圆 118"/>
                <p:cNvSpPr/>
                <p:nvPr/>
              </p:nvSpPr>
              <p:spPr>
                <a:xfrm>
                  <a:off x="750260" y="1907866"/>
                  <a:ext cx="653388" cy="6533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0" name="矩形 119"/>
                <p:cNvSpPr/>
                <p:nvPr/>
              </p:nvSpPr>
              <p:spPr>
                <a:xfrm>
                  <a:off x="1044554" y="1656270"/>
                  <a:ext cx="64800" cy="23729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1" name="矩形 120"/>
                <p:cNvSpPr/>
                <p:nvPr/>
              </p:nvSpPr>
              <p:spPr>
                <a:xfrm rot="1800000">
                  <a:off x="1238608" y="1764962"/>
                  <a:ext cx="58909" cy="180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2" name="矩形 121"/>
                <p:cNvSpPr/>
                <p:nvPr/>
              </p:nvSpPr>
              <p:spPr>
                <a:xfrm rot="7200000">
                  <a:off x="1379267" y="2390626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3" name="矩形 122"/>
                <p:cNvSpPr/>
                <p:nvPr/>
              </p:nvSpPr>
              <p:spPr>
                <a:xfrm rot="9000000">
                  <a:off x="1254444" y="2515105"/>
                  <a:ext cx="58909" cy="23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4" name="矩形 123"/>
                <p:cNvSpPr/>
                <p:nvPr/>
              </p:nvSpPr>
              <p:spPr>
                <a:xfrm rot="10800000">
                  <a:off x="1044554" y="2574792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5" name="矩形 124"/>
                <p:cNvSpPr/>
                <p:nvPr/>
              </p:nvSpPr>
              <p:spPr>
                <a:xfrm rot="12600000">
                  <a:off x="850638" y="2517146"/>
                  <a:ext cx="58909" cy="108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6" name="矩形 125"/>
                <p:cNvSpPr/>
                <p:nvPr/>
              </p:nvSpPr>
              <p:spPr>
                <a:xfrm rot="14400000">
                  <a:off x="683824" y="2359056"/>
                  <a:ext cx="58909" cy="23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7" name="矩形 126"/>
                <p:cNvSpPr/>
                <p:nvPr/>
              </p:nvSpPr>
              <p:spPr>
                <a:xfrm rot="18000000">
                  <a:off x="698880" y="1929953"/>
                  <a:ext cx="58909" cy="162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8" name="矩形 127"/>
                <p:cNvSpPr/>
                <p:nvPr/>
              </p:nvSpPr>
              <p:spPr>
                <a:xfrm rot="19800000">
                  <a:off x="846780" y="1816643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 rot="6300000">
                  <a:off x="1488540" y="2183279"/>
                  <a:ext cx="65185" cy="228376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sp>
            <p:nvSpPr>
              <p:cNvPr id="118" name="文本框 117"/>
              <p:cNvSpPr txBox="1"/>
              <p:nvPr/>
            </p:nvSpPr>
            <p:spPr>
              <a:xfrm>
                <a:off x="7710670" y="1627539"/>
                <a:ext cx="4700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rgbClr val="404040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7</a:t>
                </a:r>
                <a:endParaRPr lang="zh-CN" altLang="en-US" sz="40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5272546" y="3661282"/>
              <a:ext cx="3802119" cy="883347"/>
              <a:chOff x="-369932" y="1953741"/>
              <a:chExt cx="3363119" cy="883347"/>
            </a:xfrm>
          </p:grpSpPr>
          <p:sp>
            <p:nvSpPr>
              <p:cNvPr id="115" name="文本框 114"/>
              <p:cNvSpPr txBox="1"/>
              <p:nvPr/>
            </p:nvSpPr>
            <p:spPr>
              <a:xfrm>
                <a:off x="216393" y="1953741"/>
                <a:ext cx="21625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434343"/>
                    </a:solidFill>
                    <a:latin typeface="+mn-ea"/>
                  </a:rPr>
                  <a:t>战略实施</a:t>
                </a:r>
                <a:r>
                  <a:rPr lang="en-US" altLang="zh-CN" sz="2400" b="1" dirty="0">
                    <a:solidFill>
                      <a:srgbClr val="434343"/>
                    </a:solidFill>
                    <a:latin typeface="+mn-ea"/>
                  </a:rPr>
                  <a:t>Step3</a:t>
                </a:r>
                <a:endParaRPr lang="zh-CN" altLang="en-US" b="1" dirty="0">
                  <a:solidFill>
                    <a:srgbClr val="434343"/>
                  </a:solidFill>
                  <a:latin typeface="+mn-ea"/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-369932" y="2436978"/>
                <a:ext cx="3363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buClr>
                    <a:srgbClr val="13B0ED"/>
                  </a:buClr>
                  <a:defRPr sz="2000">
                    <a:latin typeface="+mn-ea"/>
                  </a:defRPr>
                </a:lvl1pPr>
              </a:lstStyle>
              <a:p>
                <a:r>
                  <a:rPr lang="zh-CN" altLang="en-US" dirty="0"/>
                  <a:t>扩散品牌影响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15181" y="2363772"/>
            <a:ext cx="2378838" cy="2196623"/>
            <a:chOff x="588838" y="2363772"/>
            <a:chExt cx="2378838" cy="2196623"/>
          </a:xfrm>
        </p:grpSpPr>
        <p:grpSp>
          <p:nvGrpSpPr>
            <p:cNvPr id="133" name="组合 132"/>
            <p:cNvGrpSpPr/>
            <p:nvPr/>
          </p:nvGrpSpPr>
          <p:grpSpPr>
            <a:xfrm>
              <a:off x="1256077" y="2363772"/>
              <a:ext cx="1092835" cy="884443"/>
              <a:chOff x="2976492" y="1454132"/>
              <a:chExt cx="1092835" cy="884443"/>
            </a:xfrm>
          </p:grpSpPr>
          <p:grpSp>
            <p:nvGrpSpPr>
              <p:cNvPr id="137" name="组合 136"/>
              <p:cNvGrpSpPr/>
              <p:nvPr/>
            </p:nvGrpSpPr>
            <p:grpSpPr>
              <a:xfrm rot="3600000">
                <a:off x="3080688" y="1349936"/>
                <a:ext cx="884443" cy="1092835"/>
                <a:chOff x="596279" y="1656270"/>
                <a:chExt cx="884443" cy="1092835"/>
              </a:xfrm>
            </p:grpSpPr>
            <p:sp>
              <p:nvSpPr>
                <p:cNvPr id="139" name="矩形 138"/>
                <p:cNvSpPr/>
                <p:nvPr/>
              </p:nvSpPr>
              <p:spPr>
                <a:xfrm>
                  <a:off x="1044554" y="1656270"/>
                  <a:ext cx="64800" cy="23729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0" name="矩形 139"/>
                <p:cNvSpPr/>
                <p:nvPr/>
              </p:nvSpPr>
              <p:spPr>
                <a:xfrm rot="3600000">
                  <a:off x="1367911" y="1956628"/>
                  <a:ext cx="58909" cy="108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 rot="7200000">
                  <a:off x="1379267" y="2390626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 rot="9000000">
                  <a:off x="1254444" y="2515105"/>
                  <a:ext cx="58909" cy="23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 rot="10800000">
                  <a:off x="1044554" y="2574792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4" name="矩形 143"/>
                <p:cNvSpPr/>
                <p:nvPr/>
              </p:nvSpPr>
              <p:spPr>
                <a:xfrm rot="14400000">
                  <a:off x="683824" y="2359056"/>
                  <a:ext cx="58909" cy="23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 rot="16200000">
                  <a:off x="672121" y="2187165"/>
                  <a:ext cx="58909" cy="108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 rot="18000000">
                  <a:off x="698880" y="1929953"/>
                  <a:ext cx="58909" cy="162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 rot="19800000">
                  <a:off x="846780" y="1816643"/>
                  <a:ext cx="58909" cy="144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8" name="椭圆 147"/>
                <p:cNvSpPr/>
                <p:nvPr/>
              </p:nvSpPr>
              <p:spPr>
                <a:xfrm>
                  <a:off x="760893" y="1889448"/>
                  <a:ext cx="684000" cy="68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sp>
            <p:nvSpPr>
              <p:cNvPr id="138" name="文本框 137"/>
              <p:cNvSpPr txBox="1"/>
              <p:nvPr/>
            </p:nvSpPr>
            <p:spPr>
              <a:xfrm>
                <a:off x="3294647" y="1599736"/>
                <a:ext cx="46839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rgbClr val="404040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5</a:t>
                </a:r>
                <a:endParaRPr lang="zh-CN" altLang="en-US" sz="4000" b="1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588838" y="3661282"/>
              <a:ext cx="2378838" cy="899113"/>
              <a:chOff x="124030" y="1953741"/>
              <a:chExt cx="2378838" cy="899113"/>
            </a:xfrm>
          </p:grpSpPr>
          <p:sp>
            <p:nvSpPr>
              <p:cNvPr id="135" name="文本框 134"/>
              <p:cNvSpPr txBox="1"/>
              <p:nvPr/>
            </p:nvSpPr>
            <p:spPr>
              <a:xfrm>
                <a:off x="124030" y="1953741"/>
                <a:ext cx="23788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434343"/>
                    </a:solidFill>
                    <a:latin typeface="+mn-ea"/>
                  </a:rPr>
                  <a:t>战略实施</a:t>
                </a:r>
                <a:r>
                  <a:rPr lang="en-US" altLang="zh-CN" sz="2400" b="1" dirty="0">
                    <a:solidFill>
                      <a:srgbClr val="434343"/>
                    </a:solidFill>
                    <a:latin typeface="+mn-ea"/>
                  </a:rPr>
                  <a:t>Step1</a:t>
                </a:r>
                <a:endParaRPr lang="zh-CN" altLang="en-US" sz="2400" b="1" dirty="0">
                  <a:solidFill>
                    <a:srgbClr val="434343"/>
                  </a:solidFill>
                  <a:latin typeface="+mn-ea"/>
                </a:endParaRPr>
              </a:p>
            </p:txBody>
          </p:sp>
          <p:sp>
            <p:nvSpPr>
              <p:cNvPr id="136" name="文本框 135"/>
              <p:cNvSpPr txBox="1"/>
              <p:nvPr/>
            </p:nvSpPr>
            <p:spPr>
              <a:xfrm>
                <a:off x="364255" y="2452744"/>
                <a:ext cx="1898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13B0ED"/>
                  </a:buClr>
                </a:pPr>
                <a:r>
                  <a:rPr lang="zh-CN" altLang="en-US" sz="2000" dirty="0">
                    <a:latin typeface="+mn-ea"/>
                  </a:rPr>
                  <a:t>部署企业资源</a:t>
                </a:r>
              </a:p>
            </p:txBody>
          </p:sp>
        </p:grpSp>
        <p:sp>
          <p:nvSpPr>
            <p:cNvPr id="132" name="矩形 131"/>
            <p:cNvSpPr/>
            <p:nvPr/>
          </p:nvSpPr>
          <p:spPr>
            <a:xfrm rot="9000000">
              <a:off x="2013433" y="3145183"/>
              <a:ext cx="65185" cy="22837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554196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19050" y="-292100"/>
            <a:ext cx="12211050" cy="8140700"/>
          </a:xfrm>
          <a:prstGeom prst="rect">
            <a:avLst/>
          </a:prstGeom>
          <a:solidFill>
            <a:srgbClr val="40404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435100" y="-292100"/>
            <a:ext cx="9321800" cy="2860221"/>
            <a:chOff x="1236777" y="-292100"/>
            <a:chExt cx="9321800" cy="2860221"/>
          </a:xfrm>
        </p:grpSpPr>
        <p:sp>
          <p:nvSpPr>
            <p:cNvPr id="11" name="矩形 10"/>
            <p:cNvSpPr/>
            <p:nvPr/>
          </p:nvSpPr>
          <p:spPr>
            <a:xfrm>
              <a:off x="1236777" y="-292100"/>
              <a:ext cx="9321800" cy="2481942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38013" y="348707"/>
              <a:ext cx="89193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dirty="0">
                  <a:solidFill>
                    <a:schemeClr val="bg1"/>
                  </a:solidFill>
                  <a:latin typeface="+mn-ea"/>
                </a:rPr>
                <a:t>谢谢聆听</a:t>
              </a:r>
              <a:r>
                <a:rPr lang="en-US" altLang="zh-CN" sz="7200" dirty="0">
                  <a:solidFill>
                    <a:schemeClr val="bg1"/>
                  </a:solidFill>
                  <a:latin typeface="+mn-ea"/>
                </a:rPr>
                <a:t>,</a:t>
              </a:r>
              <a:r>
                <a:rPr lang="zh-CN" altLang="en-US" sz="7200" dirty="0">
                  <a:solidFill>
                    <a:schemeClr val="bg1"/>
                  </a:solidFill>
                  <a:latin typeface="+mn-ea"/>
                </a:rPr>
                <a:t>敬请点评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2694555" y="1811563"/>
              <a:ext cx="6387193" cy="756558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2017 CROCS</a:t>
              </a:r>
              <a:r>
                <a:rPr lang="zh-CN" altLang="en-US" sz="3200" dirty="0"/>
                <a:t>大中华地区股东大会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51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19050" y="-292100"/>
            <a:ext cx="12211050" cy="8140700"/>
          </a:xfrm>
          <a:prstGeom prst="rect">
            <a:avLst/>
          </a:prstGeom>
          <a:solidFill>
            <a:srgbClr val="40404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435100" y="1"/>
            <a:ext cx="9321800" cy="1685957"/>
            <a:chOff x="1236777" y="-292099"/>
            <a:chExt cx="9321800" cy="1685957"/>
          </a:xfrm>
        </p:grpSpPr>
        <p:sp>
          <p:nvSpPr>
            <p:cNvPr id="11" name="矩形 10"/>
            <p:cNvSpPr/>
            <p:nvPr/>
          </p:nvSpPr>
          <p:spPr>
            <a:xfrm>
              <a:off x="1236777" y="-292099"/>
              <a:ext cx="9321800" cy="103051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126230" y="82972"/>
              <a:ext cx="5542893" cy="131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CONTENTS</a:t>
              </a:r>
              <a:endParaRPr lang="zh-CN" altLang="en-US" sz="8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17548" y="2470280"/>
            <a:ext cx="10756903" cy="2410927"/>
            <a:chOff x="723900" y="2356351"/>
            <a:chExt cx="10756903" cy="2410927"/>
          </a:xfrm>
        </p:grpSpPr>
        <p:grpSp>
          <p:nvGrpSpPr>
            <p:cNvPr id="28" name="组合 27"/>
            <p:cNvGrpSpPr/>
            <p:nvPr/>
          </p:nvGrpSpPr>
          <p:grpSpPr>
            <a:xfrm>
              <a:off x="723900" y="2356351"/>
              <a:ext cx="1683657" cy="2410927"/>
              <a:chOff x="2050143" y="2385073"/>
              <a:chExt cx="1683657" cy="2410927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050143" y="3553732"/>
                <a:ext cx="1683657" cy="59055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dirty="0">
                    <a:solidFill>
                      <a:srgbClr val="57AA40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ONE</a:t>
                </a:r>
                <a:endParaRPr lang="zh-CN" altLang="en-US" sz="3600" dirty="0">
                  <a:solidFill>
                    <a:srgbClr val="57AA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6434" y="2385073"/>
                <a:ext cx="898331" cy="898331"/>
              </a:xfrm>
              <a:prstGeom prst="rect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2050143" y="4272780"/>
                <a:ext cx="16836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dirty="0">
                    <a:solidFill>
                      <a:schemeClr val="bg1"/>
                    </a:solidFill>
                  </a:rPr>
                  <a:t>公司现状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748315" y="2356351"/>
              <a:ext cx="1683657" cy="2410927"/>
              <a:chOff x="4182534" y="2385073"/>
              <a:chExt cx="1683657" cy="241092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4182534" y="3553732"/>
                <a:ext cx="1683657" cy="59055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dirty="0">
                    <a:solidFill>
                      <a:srgbClr val="57AA40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TWO</a:t>
                </a:r>
                <a:endParaRPr lang="zh-CN" altLang="en-US" sz="3600" dirty="0">
                  <a:solidFill>
                    <a:srgbClr val="57AA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0035" y="2385073"/>
                <a:ext cx="898331" cy="898331"/>
              </a:xfrm>
              <a:prstGeom prst="rect">
                <a:avLst/>
              </a:prstGeom>
            </p:spPr>
          </p:pic>
          <p:sp>
            <p:nvSpPr>
              <p:cNvPr id="25" name="文本框 24"/>
              <p:cNvSpPr txBox="1"/>
              <p:nvPr/>
            </p:nvSpPr>
            <p:spPr>
              <a:xfrm>
                <a:off x="4182534" y="4272780"/>
                <a:ext cx="16836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dirty="0">
                    <a:solidFill>
                      <a:schemeClr val="bg1"/>
                    </a:solidFill>
                  </a:rPr>
                  <a:t>战略规划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772730" y="2356351"/>
              <a:ext cx="1683657" cy="2410927"/>
              <a:chOff x="6314926" y="2385073"/>
              <a:chExt cx="1683657" cy="2410927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6314926" y="3553732"/>
                <a:ext cx="1683657" cy="59055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dirty="0">
                    <a:solidFill>
                      <a:srgbClr val="57AA40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THREE</a:t>
                </a:r>
                <a:endParaRPr lang="zh-CN" altLang="en-US" sz="3600" dirty="0">
                  <a:solidFill>
                    <a:srgbClr val="57AA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3636" y="2385073"/>
                <a:ext cx="898331" cy="898331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6314926" y="4272780"/>
                <a:ext cx="16836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dirty="0">
                    <a:solidFill>
                      <a:schemeClr val="bg1"/>
                    </a:solidFill>
                  </a:rPr>
                  <a:t>战略实施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9797146" y="2356351"/>
              <a:ext cx="1683657" cy="2410927"/>
              <a:chOff x="8447317" y="2385073"/>
              <a:chExt cx="1683657" cy="2410927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447317" y="3553732"/>
                <a:ext cx="1683657" cy="59055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dirty="0">
                    <a:solidFill>
                      <a:srgbClr val="57AA40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FOUR</a:t>
                </a:r>
                <a:endParaRPr lang="zh-CN" altLang="en-US" sz="3600" dirty="0">
                  <a:solidFill>
                    <a:srgbClr val="57AA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7236" y="2385073"/>
                <a:ext cx="898331" cy="898331"/>
              </a:xfrm>
              <a:prstGeom prst="rect">
                <a:avLst/>
              </a:prstGeom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8447317" y="4272780"/>
                <a:ext cx="16836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800" dirty="0">
                    <a:solidFill>
                      <a:schemeClr val="bg1"/>
                    </a:solidFill>
                  </a:rPr>
                  <a:t>总结展望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976858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19050" y="-292100"/>
            <a:ext cx="12211050" cy="8140700"/>
          </a:xfrm>
          <a:prstGeom prst="rect">
            <a:avLst/>
          </a:prstGeom>
          <a:solidFill>
            <a:srgbClr val="40404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221073" y="295232"/>
            <a:ext cx="1749854" cy="31547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MV Boli" panose="02000500030200090000" pitchFamily="2" charset="0"/>
              </a:rPr>
              <a:t>1</a:t>
            </a:r>
            <a:endParaRPr lang="zh-CN" altLang="en-US" sz="19900" b="1" dirty="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  <a:cs typeface="MV Boli" panose="02000500030200090000" pitchFamily="2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951210" y="1883344"/>
            <a:ext cx="6289581" cy="0"/>
            <a:chOff x="2897420" y="2289744"/>
            <a:chExt cx="6289581" cy="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2897420" y="2289744"/>
              <a:ext cx="1749854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437147" y="2289744"/>
              <a:ext cx="1749854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/>
          <p:cNvSpPr/>
          <p:nvPr/>
        </p:nvSpPr>
        <p:spPr>
          <a:xfrm>
            <a:off x="1715673" y="3154382"/>
            <a:ext cx="8760655" cy="1693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400" dirty="0">
              <a:solidFill>
                <a:srgbClr val="3E9FF8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440312" y="3719596"/>
            <a:ext cx="563371" cy="563371"/>
            <a:chOff x="1656684" y="4215063"/>
            <a:chExt cx="563371" cy="563371"/>
          </a:xfrm>
        </p:grpSpPr>
        <p:sp>
          <p:nvSpPr>
            <p:cNvPr id="39" name="椭圆 38"/>
            <p:cNvSpPr/>
            <p:nvPr/>
          </p:nvSpPr>
          <p:spPr>
            <a:xfrm>
              <a:off x="1656684" y="4215063"/>
              <a:ext cx="563371" cy="563371"/>
            </a:xfrm>
            <a:prstGeom prst="ellipse">
              <a:avLst/>
            </a:prstGeom>
            <a:solidFill>
              <a:srgbClr val="57AA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07355" y="4291492"/>
              <a:ext cx="410513" cy="410513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 flipH="1">
            <a:off x="10202829" y="3719596"/>
            <a:ext cx="563371" cy="563371"/>
            <a:chOff x="1656684" y="4215063"/>
            <a:chExt cx="563371" cy="563371"/>
          </a:xfrm>
        </p:grpSpPr>
        <p:sp>
          <p:nvSpPr>
            <p:cNvPr id="42" name="椭圆 41"/>
            <p:cNvSpPr/>
            <p:nvPr/>
          </p:nvSpPr>
          <p:spPr>
            <a:xfrm>
              <a:off x="1656684" y="4215063"/>
              <a:ext cx="563371" cy="563371"/>
            </a:xfrm>
            <a:prstGeom prst="ellipse">
              <a:avLst/>
            </a:prstGeom>
            <a:solidFill>
              <a:srgbClr val="57AA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07355" y="4291492"/>
              <a:ext cx="410513" cy="410513"/>
            </a:xfrm>
            <a:prstGeom prst="rect">
              <a:avLst/>
            </a:prstGeom>
          </p:spPr>
        </p:pic>
      </p:grpSp>
      <p:sp>
        <p:nvSpPr>
          <p:cNvPr id="44" name="椭圆 43"/>
          <p:cNvSpPr/>
          <p:nvPr/>
        </p:nvSpPr>
        <p:spPr>
          <a:xfrm>
            <a:off x="5131073" y="6085113"/>
            <a:ext cx="180000" cy="180000"/>
          </a:xfrm>
          <a:prstGeom prst="ellipse">
            <a:avLst/>
          </a:prstGeom>
          <a:solidFill>
            <a:srgbClr val="57AA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14358" y="608511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6297643" y="608511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880927" y="608511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736812" y="3616561"/>
            <a:ext cx="2718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rgbClr val="57AA40"/>
                </a:solidFill>
              </a:rPr>
              <a:t>企业现状</a:t>
            </a:r>
          </a:p>
        </p:txBody>
      </p:sp>
    </p:spTree>
    <p:extLst>
      <p:ext uri="{BB962C8B-B14F-4D97-AF65-F5344CB8AC3E}">
        <p14:creationId xmlns:p14="http://schemas.microsoft.com/office/powerpoint/2010/main" val="390475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7481" y="203547"/>
            <a:ext cx="11857039" cy="64509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67480" y="203547"/>
            <a:ext cx="3264855" cy="1015663"/>
            <a:chOff x="167480" y="203547"/>
            <a:chExt cx="3264855" cy="1015663"/>
          </a:xfrm>
        </p:grpSpPr>
        <p:grpSp>
          <p:nvGrpSpPr>
            <p:cNvPr id="8" name="组合 7"/>
            <p:cNvGrpSpPr/>
            <p:nvPr/>
          </p:nvGrpSpPr>
          <p:grpSpPr>
            <a:xfrm>
              <a:off x="1298735" y="248199"/>
              <a:ext cx="2133600" cy="926359"/>
              <a:chOff x="1298735" y="203546"/>
              <a:chExt cx="2133600" cy="92635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298735" y="203546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企业现状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298735" y="668240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57AA40"/>
                    </a:solidFill>
                  </a:rPr>
                  <a:t>财务数据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67480" y="203547"/>
              <a:ext cx="10807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60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31182" y="351378"/>
              <a:ext cx="54000" cy="720000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08260" y="1903330"/>
            <a:ext cx="9565955" cy="3051341"/>
            <a:chOff x="1308260" y="1834580"/>
            <a:chExt cx="9565955" cy="3051341"/>
          </a:xfrm>
        </p:grpSpPr>
        <p:graphicFrame>
          <p:nvGraphicFramePr>
            <p:cNvPr id="11" name="图表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69670560"/>
                </p:ext>
              </p:extLst>
            </p:nvPr>
          </p:nvGraphicFramePr>
          <p:xfrm>
            <a:off x="1308260" y="1834580"/>
            <a:ext cx="4787740" cy="3051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图表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71270347"/>
                </p:ext>
              </p:extLst>
            </p:nvPr>
          </p:nvGraphicFramePr>
          <p:xfrm>
            <a:off x="6086475" y="1834580"/>
            <a:ext cx="4787740" cy="30513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5" name="组合 14"/>
          <p:cNvGrpSpPr/>
          <p:nvPr/>
        </p:nvGrpSpPr>
        <p:grpSpPr>
          <a:xfrm>
            <a:off x="2420909" y="5272027"/>
            <a:ext cx="2420374" cy="602865"/>
            <a:chOff x="2721469" y="5228092"/>
            <a:chExt cx="1961322" cy="384313"/>
          </a:xfrm>
        </p:grpSpPr>
        <p:sp>
          <p:nvSpPr>
            <p:cNvPr id="13" name="矩形 12"/>
            <p:cNvSpPr/>
            <p:nvPr/>
          </p:nvSpPr>
          <p:spPr>
            <a:xfrm>
              <a:off x="2721469" y="5228092"/>
              <a:ext cx="1961322" cy="384313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827486" y="5273098"/>
              <a:ext cx="1749287" cy="29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连续三年亏损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50718" y="5272027"/>
            <a:ext cx="2420374" cy="602865"/>
            <a:chOff x="2721469" y="5228092"/>
            <a:chExt cx="1961322" cy="384313"/>
          </a:xfrm>
        </p:grpSpPr>
        <p:sp>
          <p:nvSpPr>
            <p:cNvPr id="21" name="矩形 20"/>
            <p:cNvSpPr/>
            <p:nvPr/>
          </p:nvSpPr>
          <p:spPr>
            <a:xfrm>
              <a:off x="2721469" y="5228092"/>
              <a:ext cx="1961322" cy="384313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827486" y="5273098"/>
              <a:ext cx="1749287" cy="29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销售业绩下滑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4604" y="6192248"/>
            <a:ext cx="316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数据来源：纳斯达克企业报告</a:t>
            </a:r>
          </a:p>
        </p:txBody>
      </p:sp>
    </p:spTree>
    <p:extLst>
      <p:ext uri="{BB962C8B-B14F-4D97-AF65-F5344CB8AC3E}">
        <p14:creationId xmlns:p14="http://schemas.microsoft.com/office/powerpoint/2010/main" val="150871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7481" y="203547"/>
            <a:ext cx="11857039" cy="64509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67480" y="203547"/>
            <a:ext cx="3264855" cy="1015663"/>
            <a:chOff x="167480" y="203547"/>
            <a:chExt cx="3264855" cy="1015663"/>
          </a:xfrm>
        </p:grpSpPr>
        <p:grpSp>
          <p:nvGrpSpPr>
            <p:cNvPr id="8" name="组合 7"/>
            <p:cNvGrpSpPr/>
            <p:nvPr/>
          </p:nvGrpSpPr>
          <p:grpSpPr>
            <a:xfrm>
              <a:off x="1298735" y="248199"/>
              <a:ext cx="2133600" cy="926359"/>
              <a:chOff x="1298735" y="203546"/>
              <a:chExt cx="2133600" cy="92635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298735" y="203546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企业现状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298735" y="668240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57AA40"/>
                    </a:solidFill>
                  </a:rPr>
                  <a:t>品牌认知度低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67480" y="203547"/>
              <a:ext cx="10807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60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31182" y="351378"/>
              <a:ext cx="54000" cy="720000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7757582" y="1790172"/>
            <a:ext cx="2512878" cy="3639617"/>
            <a:chOff x="7100848" y="1637668"/>
            <a:chExt cx="2512878" cy="3639617"/>
          </a:xfrm>
        </p:grpSpPr>
        <p:sp>
          <p:nvSpPr>
            <p:cNvPr id="66" name="矩形 65"/>
            <p:cNvSpPr/>
            <p:nvPr/>
          </p:nvSpPr>
          <p:spPr>
            <a:xfrm>
              <a:off x="7100848" y="1637668"/>
              <a:ext cx="2512878" cy="558649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</a:rPr>
                <a:t>品牌知名度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7100848" y="4718636"/>
              <a:ext cx="2512878" cy="558649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</a:rPr>
                <a:t>品牌认知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7100848" y="3178152"/>
              <a:ext cx="2512878" cy="55864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</a:rPr>
                <a:t>假冒伪劣产品</a:t>
              </a:r>
            </a:p>
          </p:txBody>
        </p:sp>
        <p:cxnSp>
          <p:nvCxnSpPr>
            <p:cNvPr id="75" name="直接箭头连接符 74"/>
            <p:cNvCxnSpPr>
              <a:stCxn id="66" idx="2"/>
              <a:endCxn id="80" idx="0"/>
            </p:cNvCxnSpPr>
            <p:nvPr/>
          </p:nvCxnSpPr>
          <p:spPr>
            <a:xfrm>
              <a:off x="8357287" y="2196317"/>
              <a:ext cx="0" cy="981835"/>
            </a:xfrm>
            <a:prstGeom prst="straightConnector1">
              <a:avLst/>
            </a:prstGeom>
            <a:ln w="76200">
              <a:solidFill>
                <a:srgbClr val="57AA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80"/>
            <p:cNvCxnSpPr>
              <a:stCxn id="80" idx="2"/>
              <a:endCxn id="78" idx="0"/>
            </p:cNvCxnSpPr>
            <p:nvPr/>
          </p:nvCxnSpPr>
          <p:spPr>
            <a:xfrm>
              <a:off x="8357287" y="3736801"/>
              <a:ext cx="0" cy="981835"/>
            </a:xfrm>
            <a:prstGeom prst="straightConnector1">
              <a:avLst/>
            </a:prstGeom>
            <a:ln w="76200">
              <a:solidFill>
                <a:srgbClr val="40404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组合 94"/>
          <p:cNvGrpSpPr/>
          <p:nvPr/>
        </p:nvGrpSpPr>
        <p:grpSpPr>
          <a:xfrm flipH="1">
            <a:off x="6349605" y="3982293"/>
            <a:ext cx="5158625" cy="1725101"/>
            <a:chOff x="5853198" y="3602063"/>
            <a:chExt cx="5158625" cy="1725101"/>
          </a:xfrm>
        </p:grpSpPr>
        <p:grpSp>
          <p:nvGrpSpPr>
            <p:cNvPr id="94" name="组合 93"/>
            <p:cNvGrpSpPr/>
            <p:nvPr/>
          </p:nvGrpSpPr>
          <p:grpSpPr>
            <a:xfrm>
              <a:off x="5853198" y="3602063"/>
              <a:ext cx="1088552" cy="1044000"/>
              <a:chOff x="5827701" y="2225899"/>
              <a:chExt cx="1088552" cy="1044000"/>
            </a:xfrm>
          </p:grpSpPr>
          <p:grpSp>
            <p:nvGrpSpPr>
              <p:cNvPr id="86" name="组合 85"/>
              <p:cNvGrpSpPr/>
              <p:nvPr/>
            </p:nvGrpSpPr>
            <p:grpSpPr>
              <a:xfrm>
                <a:off x="5827701" y="2225899"/>
                <a:ext cx="1088552" cy="1044000"/>
                <a:chOff x="5859479" y="2288256"/>
                <a:chExt cx="1088552" cy="1044000"/>
              </a:xfrm>
            </p:grpSpPr>
            <p:sp>
              <p:nvSpPr>
                <p:cNvPr id="84" name="椭圆 83"/>
                <p:cNvSpPr/>
                <p:nvPr/>
              </p:nvSpPr>
              <p:spPr>
                <a:xfrm>
                  <a:off x="5859479" y="2288256"/>
                  <a:ext cx="1045209" cy="1044000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等腰三角形 84"/>
                <p:cNvSpPr/>
                <p:nvPr/>
              </p:nvSpPr>
              <p:spPr>
                <a:xfrm rot="8083559">
                  <a:off x="6670978" y="3022342"/>
                  <a:ext cx="297576" cy="256531"/>
                </a:xfrm>
                <a:prstGeom prst="triangle">
                  <a:avLst/>
                </a:prstGeom>
                <a:solidFill>
                  <a:srgbClr val="404040"/>
                </a:solidFill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7" name="文本框 86"/>
              <p:cNvSpPr txBox="1"/>
              <p:nvPr/>
            </p:nvSpPr>
            <p:spPr>
              <a:xfrm>
                <a:off x="5917894" y="2460887"/>
                <a:ext cx="8648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</a:rPr>
                  <a:t>丑</a:t>
                </a: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9867162" y="4283164"/>
              <a:ext cx="1144661" cy="1044000"/>
              <a:chOff x="9841665" y="2907000"/>
              <a:chExt cx="1144661" cy="1044000"/>
            </a:xfrm>
          </p:grpSpPr>
          <p:grpSp>
            <p:nvGrpSpPr>
              <p:cNvPr id="89" name="组合 88"/>
              <p:cNvGrpSpPr/>
              <p:nvPr/>
            </p:nvGrpSpPr>
            <p:grpSpPr>
              <a:xfrm flipH="1">
                <a:off x="9841665" y="2907000"/>
                <a:ext cx="1144661" cy="1044000"/>
                <a:chOff x="5859479" y="2288256"/>
                <a:chExt cx="1144661" cy="1044000"/>
              </a:xfrm>
            </p:grpSpPr>
            <p:sp>
              <p:nvSpPr>
                <p:cNvPr id="90" name="椭圆 89"/>
                <p:cNvSpPr/>
                <p:nvPr/>
              </p:nvSpPr>
              <p:spPr>
                <a:xfrm>
                  <a:off x="5859479" y="2288256"/>
                  <a:ext cx="1045209" cy="1044000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等腰三角形 90"/>
                <p:cNvSpPr/>
                <p:nvPr/>
              </p:nvSpPr>
              <p:spPr>
                <a:xfrm rot="13516441" flipH="1">
                  <a:off x="6727087" y="2889127"/>
                  <a:ext cx="297576" cy="256531"/>
                </a:xfrm>
                <a:prstGeom prst="triangle">
                  <a:avLst/>
                </a:prstGeom>
                <a:solidFill>
                  <a:srgbClr val="404040"/>
                </a:solidFill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2" name="文本框 91"/>
              <p:cNvSpPr txBox="1"/>
              <p:nvPr/>
            </p:nvSpPr>
            <p:spPr>
              <a:xfrm>
                <a:off x="10031310" y="3159771"/>
                <a:ext cx="8648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</a:rPr>
                  <a:t>贵</a:t>
                </a:r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196887" y="1020431"/>
            <a:ext cx="4488422" cy="5652000"/>
            <a:chOff x="196887" y="1020431"/>
            <a:chExt cx="4488422" cy="5652000"/>
          </a:xfrm>
        </p:grpSpPr>
        <p:grpSp>
          <p:nvGrpSpPr>
            <p:cNvPr id="61" name="组合 60"/>
            <p:cNvGrpSpPr/>
            <p:nvPr/>
          </p:nvGrpSpPr>
          <p:grpSpPr>
            <a:xfrm rot="5400000">
              <a:off x="1834436" y="3333942"/>
              <a:ext cx="579956" cy="3855053"/>
              <a:chOff x="3302580" y="967168"/>
              <a:chExt cx="579956" cy="3855053"/>
            </a:xfrm>
          </p:grpSpPr>
          <p:cxnSp>
            <p:nvCxnSpPr>
              <p:cNvPr id="36" name="直接连接符 35"/>
              <p:cNvCxnSpPr>
                <a:endCxn id="53" idx="1"/>
              </p:cNvCxnSpPr>
              <p:nvPr/>
            </p:nvCxnSpPr>
            <p:spPr>
              <a:xfrm rot="16200000" flipV="1">
                <a:off x="2481018" y="2611509"/>
                <a:ext cx="2223086" cy="1"/>
              </a:xfrm>
              <a:prstGeom prst="line">
                <a:avLst/>
              </a:prstGeom>
              <a:ln w="28575">
                <a:solidFill>
                  <a:srgbClr val="40404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36"/>
              <p:cNvSpPr/>
              <p:nvPr/>
            </p:nvSpPr>
            <p:spPr>
              <a:xfrm>
                <a:off x="3302580" y="967168"/>
                <a:ext cx="579956" cy="579956"/>
              </a:xfrm>
              <a:prstGeom prst="ellipse">
                <a:avLst/>
              </a:prstGeom>
              <a:solidFill>
                <a:srgbClr val="57A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 rot="16200000">
                <a:off x="2772041" y="2361293"/>
                <a:ext cx="168782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57AA40"/>
                    </a:solidFill>
                  </a:rPr>
                  <a:t>公司上市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 rot="16200000">
                <a:off x="3057012" y="4063223"/>
                <a:ext cx="11178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404040"/>
                    </a:solidFill>
                  </a:rPr>
                  <a:t>2006</a:t>
                </a:r>
                <a:r>
                  <a:rPr lang="zh-CN" altLang="en-US" sz="2000" b="1" dirty="0">
                    <a:solidFill>
                      <a:srgbClr val="404040"/>
                    </a:solidFill>
                  </a:rPr>
                  <a:t>年</a:t>
                </a:r>
              </a:p>
            </p:txBody>
          </p:sp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349740" y="1014327"/>
                <a:ext cx="485639" cy="485639"/>
              </a:xfrm>
              <a:prstGeom prst="rect">
                <a:avLst/>
              </a:prstGeom>
            </p:spPr>
          </p:pic>
        </p:grpSp>
        <p:grpSp>
          <p:nvGrpSpPr>
            <p:cNvPr id="62" name="组合 61"/>
            <p:cNvGrpSpPr/>
            <p:nvPr/>
          </p:nvGrpSpPr>
          <p:grpSpPr>
            <a:xfrm rot="5400000">
              <a:off x="2151121" y="1387817"/>
              <a:ext cx="579956" cy="4488421"/>
              <a:chOff x="2152213" y="333799"/>
              <a:chExt cx="579956" cy="4488421"/>
            </a:xfrm>
          </p:grpSpPr>
          <p:cxnSp>
            <p:nvCxnSpPr>
              <p:cNvPr id="27" name="直接连接符 26"/>
              <p:cNvCxnSpPr>
                <a:endCxn id="28" idx="4"/>
              </p:cNvCxnSpPr>
              <p:nvPr/>
            </p:nvCxnSpPr>
            <p:spPr>
              <a:xfrm rot="16200000" flipV="1">
                <a:off x="1034832" y="2321115"/>
                <a:ext cx="2835673" cy="20954"/>
              </a:xfrm>
              <a:prstGeom prst="line">
                <a:avLst/>
              </a:prstGeom>
              <a:ln w="28575">
                <a:solidFill>
                  <a:srgbClr val="40404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2152213" y="333799"/>
                <a:ext cx="579956" cy="579956"/>
              </a:xfrm>
              <a:prstGeom prst="ellipse">
                <a:avLst/>
              </a:prstGeom>
              <a:solidFill>
                <a:srgbClr val="57A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16200000">
                <a:off x="1697957" y="2114073"/>
                <a:ext cx="153438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57AA40"/>
                    </a:solidFill>
                  </a:rPr>
                  <a:t>席卷全球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 rot="16200000">
                <a:off x="1909613" y="4063222"/>
                <a:ext cx="111788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404040"/>
                    </a:solidFill>
                  </a:rPr>
                  <a:t>2003</a:t>
                </a:r>
                <a:r>
                  <a:rPr lang="zh-CN" altLang="en-US" sz="2000" b="1" dirty="0">
                    <a:solidFill>
                      <a:srgbClr val="404040"/>
                    </a:solidFill>
                  </a:rPr>
                  <a:t>年</a:t>
                </a: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218422" y="380958"/>
                <a:ext cx="485639" cy="485639"/>
              </a:xfrm>
              <a:prstGeom prst="rect">
                <a:avLst/>
              </a:prstGeom>
            </p:spPr>
          </p:pic>
        </p:grpSp>
        <p:grpSp>
          <p:nvGrpSpPr>
            <p:cNvPr id="63" name="组合 62"/>
            <p:cNvGrpSpPr/>
            <p:nvPr/>
          </p:nvGrpSpPr>
          <p:grpSpPr>
            <a:xfrm rot="5400000">
              <a:off x="1834436" y="75062"/>
              <a:ext cx="579956" cy="3855053"/>
              <a:chOff x="709428" y="967168"/>
              <a:chExt cx="579956" cy="3855053"/>
            </a:xfrm>
          </p:grpSpPr>
          <p:cxnSp>
            <p:nvCxnSpPr>
              <p:cNvPr id="21" name="直接连接符 20"/>
              <p:cNvCxnSpPr>
                <a:endCxn id="22" idx="4"/>
              </p:cNvCxnSpPr>
              <p:nvPr/>
            </p:nvCxnSpPr>
            <p:spPr>
              <a:xfrm rot="16200000" flipV="1">
                <a:off x="-116321" y="2662851"/>
                <a:ext cx="2243441" cy="11988"/>
              </a:xfrm>
              <a:prstGeom prst="line">
                <a:avLst/>
              </a:prstGeom>
              <a:ln w="28575">
                <a:solidFill>
                  <a:srgbClr val="40404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椭圆 21"/>
              <p:cNvSpPr/>
              <p:nvPr/>
            </p:nvSpPr>
            <p:spPr>
              <a:xfrm>
                <a:off x="709428" y="967168"/>
                <a:ext cx="579956" cy="579956"/>
              </a:xfrm>
              <a:prstGeom prst="ellipse">
                <a:avLst/>
              </a:prstGeom>
              <a:solidFill>
                <a:srgbClr val="57A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16200000">
                <a:off x="209130" y="2438013"/>
                <a:ext cx="153438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57AA40"/>
                    </a:solidFill>
                  </a:rPr>
                  <a:t>品牌创立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 rot="16200000">
                <a:off x="457863" y="4063223"/>
                <a:ext cx="111788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404040"/>
                    </a:solidFill>
                  </a:rPr>
                  <a:t>2002</a:t>
                </a:r>
                <a:r>
                  <a:rPr lang="zh-CN" altLang="en-US" sz="2000" b="1" dirty="0">
                    <a:solidFill>
                      <a:srgbClr val="404040"/>
                    </a:solidFill>
                  </a:rPr>
                  <a:t>年</a:t>
                </a:r>
              </a:p>
            </p:txBody>
          </p:sp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56586" y="1014327"/>
                <a:ext cx="485639" cy="485639"/>
              </a:xfrm>
              <a:prstGeom prst="rect">
                <a:avLst/>
              </a:prstGeom>
            </p:spPr>
          </p:pic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06008" y="2470681"/>
              <a:ext cx="693255" cy="69325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06008" y="4100121"/>
              <a:ext cx="693255" cy="693255"/>
            </a:xfrm>
            <a:prstGeom prst="rect">
              <a:avLst/>
            </a:prstGeom>
          </p:spPr>
        </p:pic>
        <p:sp>
          <p:nvSpPr>
            <p:cNvPr id="115" name="矩形 114"/>
            <p:cNvSpPr/>
            <p:nvPr/>
          </p:nvSpPr>
          <p:spPr>
            <a:xfrm>
              <a:off x="1230379" y="1020431"/>
              <a:ext cx="54000" cy="5652000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5" name="矩形 64"/>
          <p:cNvSpPr/>
          <p:nvPr/>
        </p:nvSpPr>
        <p:spPr>
          <a:xfrm>
            <a:off x="-24765" y="2758440"/>
            <a:ext cx="12215495" cy="151003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4800" b="1" dirty="0">
                <a:solidFill>
                  <a:srgbClr val="57AA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品牌认知违背企业的品牌理念</a:t>
            </a:r>
          </a:p>
        </p:txBody>
      </p:sp>
    </p:spTree>
    <p:extLst>
      <p:ext uri="{BB962C8B-B14F-4D97-AF65-F5344CB8AC3E}">
        <p14:creationId xmlns:p14="http://schemas.microsoft.com/office/powerpoint/2010/main" val="320045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7481" y="203547"/>
            <a:ext cx="11857039" cy="64509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67480" y="203547"/>
            <a:ext cx="3451385" cy="1015663"/>
            <a:chOff x="167480" y="203547"/>
            <a:chExt cx="3451385" cy="1015663"/>
          </a:xfrm>
        </p:grpSpPr>
        <p:grpSp>
          <p:nvGrpSpPr>
            <p:cNvPr id="8" name="组合 7"/>
            <p:cNvGrpSpPr/>
            <p:nvPr/>
          </p:nvGrpSpPr>
          <p:grpSpPr>
            <a:xfrm>
              <a:off x="1298734" y="248199"/>
              <a:ext cx="2320131" cy="926359"/>
              <a:chOff x="1298734" y="203546"/>
              <a:chExt cx="2320131" cy="92635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298735" y="203546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企业现状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298734" y="668240"/>
                <a:ext cx="23201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57AA40"/>
                    </a:solidFill>
                  </a:rPr>
                  <a:t>产品缺乏竞争力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67480" y="203547"/>
              <a:ext cx="10807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60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31182" y="351378"/>
              <a:ext cx="54000" cy="720000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59168" y="1020431"/>
            <a:ext cx="4100052" cy="5652000"/>
            <a:chOff x="159168" y="1020431"/>
            <a:chExt cx="4100052" cy="56520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02801" y="3296861"/>
              <a:ext cx="693255" cy="693255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20651" y="1354796"/>
              <a:ext cx="693255" cy="693255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1230379" y="1020431"/>
              <a:ext cx="54000" cy="5652000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161357" y="2382478"/>
              <a:ext cx="4097863" cy="579956"/>
              <a:chOff x="161357" y="2035028"/>
              <a:chExt cx="4097863" cy="579956"/>
            </a:xfrm>
          </p:grpSpPr>
          <p:grpSp>
            <p:nvGrpSpPr>
              <p:cNvPr id="15" name="组合 14"/>
              <p:cNvGrpSpPr/>
              <p:nvPr/>
            </p:nvGrpSpPr>
            <p:grpSpPr>
              <a:xfrm rot="5400000">
                <a:off x="2479254" y="835018"/>
                <a:ext cx="579956" cy="2979976"/>
                <a:chOff x="8388322" y="1502933"/>
                <a:chExt cx="579956" cy="2979976"/>
              </a:xfrm>
            </p:grpSpPr>
            <p:cxnSp>
              <p:nvCxnSpPr>
                <p:cNvPr id="16" name="直接连接符 15"/>
                <p:cNvCxnSpPr>
                  <a:stCxn id="60" idx="3"/>
                  <a:endCxn id="17" idx="4"/>
                </p:cNvCxnSpPr>
                <p:nvPr/>
              </p:nvCxnSpPr>
              <p:spPr>
                <a:xfrm rot="16200000" flipV="1">
                  <a:off x="7480740" y="3280449"/>
                  <a:ext cx="2400020" cy="4900"/>
                </a:xfrm>
                <a:prstGeom prst="line">
                  <a:avLst/>
                </a:prstGeom>
                <a:ln w="28575">
                  <a:solidFill>
                    <a:srgbClr val="40404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8388322" y="1502933"/>
                  <a:ext cx="579956" cy="579956"/>
                </a:xfrm>
                <a:prstGeom prst="ellipse">
                  <a:avLst/>
                </a:prstGeom>
                <a:solidFill>
                  <a:srgbClr val="57AA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 rot="16200000">
                  <a:off x="7720805" y="2978944"/>
                  <a:ext cx="1856608" cy="4690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rgbClr val="57AA40"/>
                      </a:solidFill>
                    </a:rPr>
                    <a:t>多元化战略</a:t>
                  </a:r>
                </a:p>
              </p:txBody>
            </p:sp>
            <p:pic>
              <p:nvPicPr>
                <p:cNvPr id="20" name="图片 1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8435478" y="1550094"/>
                  <a:ext cx="485639" cy="485639"/>
                </a:xfrm>
                <a:prstGeom prst="rect">
                  <a:avLst/>
                </a:prstGeom>
              </p:spPr>
            </p:pic>
          </p:grpSp>
          <p:sp>
            <p:nvSpPr>
              <p:cNvPr id="60" name="文本框 59"/>
              <p:cNvSpPr txBox="1"/>
              <p:nvPr/>
            </p:nvSpPr>
            <p:spPr>
              <a:xfrm>
                <a:off x="161357" y="2129850"/>
                <a:ext cx="11178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404040"/>
                    </a:solidFill>
                  </a:rPr>
                  <a:t>2008</a:t>
                </a:r>
                <a:r>
                  <a:rPr lang="zh-CN" altLang="en-US" sz="2000" b="1" dirty="0">
                    <a:solidFill>
                      <a:srgbClr val="404040"/>
                    </a:solidFill>
                  </a:rPr>
                  <a:t>年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159168" y="4324544"/>
              <a:ext cx="3633820" cy="579956"/>
              <a:chOff x="159168" y="4495994"/>
              <a:chExt cx="3633820" cy="579956"/>
            </a:xfrm>
          </p:grpSpPr>
          <p:grpSp>
            <p:nvGrpSpPr>
              <p:cNvPr id="21" name="组合 20"/>
              <p:cNvGrpSpPr/>
              <p:nvPr/>
            </p:nvGrpSpPr>
            <p:grpSpPr>
              <a:xfrm rot="5400000">
                <a:off x="2245043" y="3528005"/>
                <a:ext cx="579956" cy="2515934"/>
                <a:chOff x="10849288" y="1969165"/>
                <a:chExt cx="579956" cy="2515934"/>
              </a:xfrm>
            </p:grpSpPr>
            <p:cxnSp>
              <p:nvCxnSpPr>
                <p:cNvPr id="22" name="直接连接符 21"/>
                <p:cNvCxnSpPr>
                  <a:stCxn id="61" idx="3"/>
                  <a:endCxn id="23" idx="4"/>
                </p:cNvCxnSpPr>
                <p:nvPr/>
              </p:nvCxnSpPr>
              <p:spPr>
                <a:xfrm rot="16200000">
                  <a:off x="10163652" y="3509485"/>
                  <a:ext cx="1935978" cy="15250"/>
                </a:xfrm>
                <a:prstGeom prst="line">
                  <a:avLst/>
                </a:prstGeom>
                <a:ln w="28575">
                  <a:solidFill>
                    <a:srgbClr val="40404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椭圆 22"/>
                <p:cNvSpPr/>
                <p:nvPr/>
              </p:nvSpPr>
              <p:spPr>
                <a:xfrm>
                  <a:off x="10849288" y="1969165"/>
                  <a:ext cx="579956" cy="579956"/>
                </a:xfrm>
                <a:prstGeom prst="ellipse">
                  <a:avLst/>
                </a:prstGeom>
                <a:solidFill>
                  <a:srgbClr val="57AA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 rot="16200000">
                  <a:off x="10337421" y="3252962"/>
                  <a:ext cx="153438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rgbClr val="57AA40"/>
                      </a:solidFill>
                    </a:rPr>
                    <a:t>达到巅峰</a:t>
                  </a:r>
                </a:p>
              </p:txBody>
            </p:sp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0896447" y="2016324"/>
                  <a:ext cx="485639" cy="485639"/>
                </a:xfrm>
                <a:prstGeom prst="rect">
                  <a:avLst/>
                </a:prstGeom>
              </p:spPr>
            </p:pic>
          </p:grpSp>
          <p:sp>
            <p:nvSpPr>
              <p:cNvPr id="61" name="文本框 60"/>
              <p:cNvSpPr txBox="1"/>
              <p:nvPr/>
            </p:nvSpPr>
            <p:spPr>
              <a:xfrm>
                <a:off x="159168" y="4570667"/>
                <a:ext cx="11178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404040"/>
                    </a:solidFill>
                  </a:rPr>
                  <a:t>2010</a:t>
                </a:r>
                <a:r>
                  <a:rPr lang="zh-CN" altLang="en-US" sz="2000" b="1" dirty="0">
                    <a:solidFill>
                      <a:srgbClr val="404040"/>
                    </a:solidFill>
                  </a:rPr>
                  <a:t>年</a:t>
                </a: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7757582" y="1790172"/>
            <a:ext cx="2512878" cy="558649"/>
          </a:xfrm>
          <a:prstGeom prst="rect">
            <a:avLst/>
          </a:prstGeom>
          <a:solidFill>
            <a:srgbClr val="57AA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品牌认知</a:t>
            </a:r>
          </a:p>
        </p:txBody>
      </p:sp>
      <p:sp>
        <p:nvSpPr>
          <p:cNvPr id="30" name="矩形 29"/>
          <p:cNvSpPr/>
          <p:nvPr/>
        </p:nvSpPr>
        <p:spPr>
          <a:xfrm>
            <a:off x="7757582" y="4871140"/>
            <a:ext cx="2512878" cy="558649"/>
          </a:xfrm>
          <a:prstGeom prst="rect">
            <a:avLst/>
          </a:prstGeom>
          <a:solidFill>
            <a:srgbClr val="57AA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产品竞争力低</a:t>
            </a:r>
          </a:p>
        </p:txBody>
      </p:sp>
      <p:sp>
        <p:nvSpPr>
          <p:cNvPr id="31" name="矩形 30"/>
          <p:cNvSpPr/>
          <p:nvPr/>
        </p:nvSpPr>
        <p:spPr>
          <a:xfrm>
            <a:off x="7757582" y="3330656"/>
            <a:ext cx="2512878" cy="558649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脱轨时尚潮流</a:t>
            </a:r>
          </a:p>
        </p:txBody>
      </p:sp>
      <p:cxnSp>
        <p:nvCxnSpPr>
          <p:cNvPr id="32" name="直接箭头连接符 31"/>
          <p:cNvCxnSpPr>
            <a:stCxn id="29" idx="2"/>
            <a:endCxn id="31" idx="0"/>
          </p:cNvCxnSpPr>
          <p:nvPr/>
        </p:nvCxnSpPr>
        <p:spPr>
          <a:xfrm>
            <a:off x="9014021" y="2348821"/>
            <a:ext cx="0" cy="981835"/>
          </a:xfrm>
          <a:prstGeom prst="straightConnector1">
            <a:avLst/>
          </a:prstGeom>
          <a:ln w="76200">
            <a:solidFill>
              <a:srgbClr val="57AA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1" idx="2"/>
            <a:endCxn id="30" idx="0"/>
          </p:cNvCxnSpPr>
          <p:nvPr/>
        </p:nvCxnSpPr>
        <p:spPr>
          <a:xfrm>
            <a:off x="9014021" y="3889305"/>
            <a:ext cx="0" cy="981835"/>
          </a:xfrm>
          <a:prstGeom prst="straightConnector1">
            <a:avLst/>
          </a:prstGeom>
          <a:ln w="76200">
            <a:solidFill>
              <a:srgbClr val="40404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 flipH="1">
            <a:off x="6286543" y="623720"/>
            <a:ext cx="5158625" cy="1725101"/>
            <a:chOff x="5853198" y="3602063"/>
            <a:chExt cx="5158625" cy="1725101"/>
          </a:xfrm>
        </p:grpSpPr>
        <p:grpSp>
          <p:nvGrpSpPr>
            <p:cNvPr id="35" name="组合 34"/>
            <p:cNvGrpSpPr/>
            <p:nvPr/>
          </p:nvGrpSpPr>
          <p:grpSpPr>
            <a:xfrm>
              <a:off x="5853198" y="3602063"/>
              <a:ext cx="1088552" cy="1044000"/>
              <a:chOff x="5827701" y="2225899"/>
              <a:chExt cx="1088552" cy="1044000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5827701" y="2225899"/>
                <a:ext cx="1088552" cy="1044000"/>
                <a:chOff x="5859479" y="2288256"/>
                <a:chExt cx="1088552" cy="1044000"/>
              </a:xfrm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5859479" y="2288256"/>
                  <a:ext cx="1045209" cy="1044000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等腰三角形 43"/>
                <p:cNvSpPr/>
                <p:nvPr/>
              </p:nvSpPr>
              <p:spPr>
                <a:xfrm rot="8083559">
                  <a:off x="6670978" y="3022342"/>
                  <a:ext cx="297576" cy="256531"/>
                </a:xfrm>
                <a:prstGeom prst="triangle">
                  <a:avLst/>
                </a:prstGeom>
                <a:solidFill>
                  <a:srgbClr val="404040"/>
                </a:solidFill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2" name="文本框 41"/>
              <p:cNvSpPr txBox="1"/>
              <p:nvPr/>
            </p:nvSpPr>
            <p:spPr>
              <a:xfrm>
                <a:off x="5917894" y="2460887"/>
                <a:ext cx="8648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</a:rPr>
                  <a:t>丑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9867162" y="4283164"/>
              <a:ext cx="1144661" cy="1044000"/>
              <a:chOff x="9841665" y="2907000"/>
              <a:chExt cx="1144661" cy="1044000"/>
            </a:xfrm>
          </p:grpSpPr>
          <p:grpSp>
            <p:nvGrpSpPr>
              <p:cNvPr id="37" name="组合 36"/>
              <p:cNvGrpSpPr/>
              <p:nvPr/>
            </p:nvGrpSpPr>
            <p:grpSpPr>
              <a:xfrm flipH="1">
                <a:off x="9841665" y="2907000"/>
                <a:ext cx="1144661" cy="1044000"/>
                <a:chOff x="5859479" y="2288256"/>
                <a:chExt cx="1144661" cy="1044000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5859479" y="2288256"/>
                  <a:ext cx="1045209" cy="1044000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等腰三角形 39"/>
                <p:cNvSpPr/>
                <p:nvPr/>
              </p:nvSpPr>
              <p:spPr>
                <a:xfrm rot="13516441" flipH="1">
                  <a:off x="6727087" y="2889127"/>
                  <a:ext cx="297576" cy="256531"/>
                </a:xfrm>
                <a:prstGeom prst="triangle">
                  <a:avLst/>
                </a:prstGeom>
                <a:solidFill>
                  <a:srgbClr val="404040"/>
                </a:solidFill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8" name="文本框 37"/>
              <p:cNvSpPr txBox="1"/>
              <p:nvPr/>
            </p:nvSpPr>
            <p:spPr>
              <a:xfrm>
                <a:off x="10031310" y="3159771"/>
                <a:ext cx="8648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</a:rPr>
                  <a:t>贵</a:t>
                </a:r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-24765" y="2758440"/>
            <a:ext cx="12215495" cy="151003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4800" b="1" dirty="0">
                <a:solidFill>
                  <a:srgbClr val="57AA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产品缺乏竞争力</a:t>
            </a:r>
          </a:p>
        </p:txBody>
      </p:sp>
    </p:spTree>
    <p:extLst>
      <p:ext uri="{BB962C8B-B14F-4D97-AF65-F5344CB8AC3E}">
        <p14:creationId xmlns:p14="http://schemas.microsoft.com/office/powerpoint/2010/main" val="11136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5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19050" y="-292100"/>
            <a:ext cx="12211050" cy="8140700"/>
          </a:xfrm>
          <a:prstGeom prst="rect">
            <a:avLst/>
          </a:prstGeom>
          <a:solidFill>
            <a:srgbClr val="40404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221073" y="295232"/>
            <a:ext cx="1749854" cy="31547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  <a:cs typeface="MV Boli" panose="02000500030200090000" pitchFamily="2" charset="0"/>
              </a:rPr>
              <a:t>2</a:t>
            </a:r>
            <a:endParaRPr lang="zh-CN" altLang="en-US" sz="19900" b="1" dirty="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  <a:cs typeface="MV Boli" panose="02000500030200090000" pitchFamily="2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951210" y="1883344"/>
            <a:ext cx="6289581" cy="0"/>
            <a:chOff x="2897420" y="2289744"/>
            <a:chExt cx="6289581" cy="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2897420" y="2289744"/>
              <a:ext cx="1749854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437147" y="2289744"/>
              <a:ext cx="1749854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/>
          <p:cNvSpPr/>
          <p:nvPr/>
        </p:nvSpPr>
        <p:spPr>
          <a:xfrm>
            <a:off x="1715673" y="3154382"/>
            <a:ext cx="8760655" cy="1693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400" dirty="0">
              <a:solidFill>
                <a:srgbClr val="3E9FF8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440312" y="3719596"/>
            <a:ext cx="563371" cy="563371"/>
            <a:chOff x="1656684" y="4215063"/>
            <a:chExt cx="563371" cy="563371"/>
          </a:xfrm>
        </p:grpSpPr>
        <p:sp>
          <p:nvSpPr>
            <p:cNvPr id="39" name="椭圆 38"/>
            <p:cNvSpPr/>
            <p:nvPr/>
          </p:nvSpPr>
          <p:spPr>
            <a:xfrm>
              <a:off x="1656684" y="4215063"/>
              <a:ext cx="563371" cy="563371"/>
            </a:xfrm>
            <a:prstGeom prst="ellipse">
              <a:avLst/>
            </a:prstGeom>
            <a:solidFill>
              <a:srgbClr val="57AA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07355" y="4291492"/>
              <a:ext cx="410513" cy="410513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 flipH="1">
            <a:off x="10202829" y="3719596"/>
            <a:ext cx="563371" cy="563371"/>
            <a:chOff x="1656684" y="4215063"/>
            <a:chExt cx="563371" cy="563371"/>
          </a:xfrm>
        </p:grpSpPr>
        <p:sp>
          <p:nvSpPr>
            <p:cNvPr id="42" name="椭圆 41"/>
            <p:cNvSpPr/>
            <p:nvPr/>
          </p:nvSpPr>
          <p:spPr>
            <a:xfrm>
              <a:off x="1656684" y="4215063"/>
              <a:ext cx="563371" cy="563371"/>
            </a:xfrm>
            <a:prstGeom prst="ellipse">
              <a:avLst/>
            </a:prstGeom>
            <a:solidFill>
              <a:srgbClr val="57AA4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07355" y="4291492"/>
              <a:ext cx="410513" cy="410513"/>
            </a:xfrm>
            <a:prstGeom prst="rect">
              <a:avLst/>
            </a:prstGeom>
          </p:spPr>
        </p:pic>
      </p:grpSp>
      <p:sp>
        <p:nvSpPr>
          <p:cNvPr id="44" name="椭圆 43"/>
          <p:cNvSpPr/>
          <p:nvPr/>
        </p:nvSpPr>
        <p:spPr>
          <a:xfrm>
            <a:off x="5131073" y="608511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14358" y="6085113"/>
            <a:ext cx="180000" cy="180000"/>
          </a:xfrm>
          <a:prstGeom prst="ellipse">
            <a:avLst/>
          </a:prstGeom>
          <a:solidFill>
            <a:srgbClr val="57AA4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6297643" y="608511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880927" y="608511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736812" y="3616561"/>
            <a:ext cx="2718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rgbClr val="57AA40"/>
                </a:solidFill>
              </a:rPr>
              <a:t>战略规划</a:t>
            </a:r>
          </a:p>
        </p:txBody>
      </p:sp>
    </p:spTree>
    <p:extLst>
      <p:ext uri="{BB962C8B-B14F-4D97-AF65-F5344CB8AC3E}">
        <p14:creationId xmlns:p14="http://schemas.microsoft.com/office/powerpoint/2010/main" val="280252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7481" y="203547"/>
            <a:ext cx="11857039" cy="64509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7480" y="203547"/>
            <a:ext cx="3264855" cy="1015663"/>
            <a:chOff x="167480" y="203547"/>
            <a:chExt cx="3264855" cy="1015663"/>
          </a:xfrm>
        </p:grpSpPr>
        <p:grpSp>
          <p:nvGrpSpPr>
            <p:cNvPr id="8" name="组合 7"/>
            <p:cNvGrpSpPr/>
            <p:nvPr/>
          </p:nvGrpSpPr>
          <p:grpSpPr>
            <a:xfrm>
              <a:off x="1298735" y="248199"/>
              <a:ext cx="2133600" cy="926359"/>
              <a:chOff x="1298735" y="203546"/>
              <a:chExt cx="2133600" cy="92635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298735" y="203546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prstClr val="black"/>
                    </a:solidFill>
                  </a:rPr>
                  <a:t>战略规划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298735" y="668240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rgbClr val="57AA40"/>
                    </a:solidFill>
                  </a:defRPr>
                </a:lvl1pPr>
              </a:lstStyle>
              <a:p>
                <a:r>
                  <a:rPr lang="zh-CN" altLang="en-US" b="1" dirty="0"/>
                  <a:t>战略布局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67480" y="203547"/>
              <a:ext cx="10807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60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31182" y="351378"/>
              <a:ext cx="54000" cy="720000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20859815">
            <a:off x="2919828" y="197739"/>
            <a:ext cx="6333294" cy="4333675"/>
            <a:chOff x="892585" y="1810868"/>
            <a:chExt cx="7507003" cy="4037861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71"/>
            <a:stretch/>
          </p:blipFill>
          <p:spPr>
            <a:xfrm rot="883891" flipH="1">
              <a:off x="892585" y="1810868"/>
              <a:ext cx="7507003" cy="403786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84712">
              <a:off x="4927254" y="2121525"/>
              <a:ext cx="2913525" cy="1589106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1349726" y="3067206"/>
            <a:ext cx="3691145" cy="3288033"/>
            <a:chOff x="1222889" y="2453388"/>
            <a:chExt cx="3845912" cy="3281595"/>
          </a:xfrm>
        </p:grpSpPr>
        <p:sp>
          <p:nvSpPr>
            <p:cNvPr id="18" name="椭圆 17"/>
            <p:cNvSpPr/>
            <p:nvPr/>
          </p:nvSpPr>
          <p:spPr>
            <a:xfrm>
              <a:off x="3921927" y="2453388"/>
              <a:ext cx="1146874" cy="778399"/>
            </a:xfrm>
            <a:prstGeom prst="ellipse">
              <a:avLst/>
            </a:prstGeom>
            <a:solidFill>
              <a:srgbClr val="57AA40"/>
            </a:solidFill>
            <a:ln w="571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prstClr val="white"/>
                  </a:solidFill>
                </a:rPr>
                <a:t>后爪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4501250" y="3231787"/>
              <a:ext cx="1" cy="1009613"/>
            </a:xfrm>
            <a:prstGeom prst="line">
              <a:avLst/>
            </a:prstGeom>
            <a:ln w="571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1222889" y="4231647"/>
              <a:ext cx="3278361" cy="1503336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  <a:prstDash val="sys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41344" y="5238076"/>
              <a:ext cx="3059906" cy="36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prstClr val="black"/>
                  </a:solidFill>
                </a:rPr>
                <a:t>产品研发           品牌营销</a:t>
              </a: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86177" y="4489559"/>
              <a:ext cx="917336" cy="743786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761291" y="3257566"/>
            <a:ext cx="4071492" cy="3104496"/>
            <a:chOff x="5761291" y="3257566"/>
            <a:chExt cx="4071492" cy="3104496"/>
          </a:xfrm>
        </p:grpSpPr>
        <p:grpSp>
          <p:nvGrpSpPr>
            <p:cNvPr id="32" name="组合 31"/>
            <p:cNvGrpSpPr/>
            <p:nvPr/>
          </p:nvGrpSpPr>
          <p:grpSpPr>
            <a:xfrm>
              <a:off x="5761291" y="3257566"/>
              <a:ext cx="4071492" cy="3104496"/>
              <a:chOff x="5354729" y="2842588"/>
              <a:chExt cx="4071492" cy="3104496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354729" y="2842588"/>
                <a:ext cx="1146874" cy="77839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571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>
                    <a:solidFill>
                      <a:prstClr val="white"/>
                    </a:solidFill>
                  </a:rPr>
                  <a:t>前爪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5915472" y="4443748"/>
                <a:ext cx="3510749" cy="1503336"/>
              </a:xfrm>
              <a:prstGeom prst="rect">
                <a:avLst/>
              </a:prstGeom>
              <a:ln w="57150">
                <a:solidFill>
                  <a:srgbClr val="404040"/>
                </a:solidFill>
                <a:prstDash val="sysDot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6269391" y="5493209"/>
                <a:ext cx="2929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prstClr val="black"/>
                    </a:solidFill>
                  </a:rPr>
                  <a:t>人力资源              财务规划</a:t>
                </a: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472070" y="4747406"/>
                <a:ext cx="790509" cy="675336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144392" y="4729642"/>
                <a:ext cx="1015759" cy="750201"/>
              </a:xfrm>
              <a:prstGeom prst="rect">
                <a:avLst/>
              </a:prstGeom>
            </p:spPr>
          </p:pic>
        </p:grpSp>
        <p:cxnSp>
          <p:nvCxnSpPr>
            <p:cNvPr id="36" name="直接连接符 35"/>
            <p:cNvCxnSpPr/>
            <p:nvPr/>
          </p:nvCxnSpPr>
          <p:spPr>
            <a:xfrm flipH="1">
              <a:off x="6334728" y="3858804"/>
              <a:ext cx="1" cy="1011594"/>
            </a:xfrm>
            <a:prstGeom prst="line">
              <a:avLst/>
            </a:prstGeom>
            <a:ln w="57150">
              <a:solidFill>
                <a:srgbClr val="40404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578">
            <a:off x="4059813" y="1896925"/>
            <a:ext cx="3203843" cy="240288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35" y="5042397"/>
            <a:ext cx="746835" cy="7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1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92100"/>
            <a:ext cx="12211050" cy="81407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67480" y="203547"/>
            <a:ext cx="3264855" cy="1015663"/>
            <a:chOff x="167480" y="203547"/>
            <a:chExt cx="3264855" cy="1015663"/>
          </a:xfrm>
        </p:grpSpPr>
        <p:grpSp>
          <p:nvGrpSpPr>
            <p:cNvPr id="8" name="组合 7"/>
            <p:cNvGrpSpPr/>
            <p:nvPr/>
          </p:nvGrpSpPr>
          <p:grpSpPr>
            <a:xfrm>
              <a:off x="1298735" y="248199"/>
              <a:ext cx="2133600" cy="926359"/>
              <a:chOff x="1298735" y="203546"/>
              <a:chExt cx="2133600" cy="92635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298735" y="203546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prstClr val="black"/>
                    </a:solidFill>
                  </a:rPr>
                  <a:t>战略规划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298735" y="668240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white"/>
                    </a:solidFill>
                  </a:rPr>
                  <a:t>战略阶段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67480" y="203547"/>
              <a:ext cx="10807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0404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6000" dirty="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31182" y="351378"/>
              <a:ext cx="54000" cy="720000"/>
            </a:xfrm>
            <a:prstGeom prst="rect">
              <a:avLst/>
            </a:prstGeom>
            <a:solidFill>
              <a:srgbClr val="57A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 rot="21339716">
            <a:off x="10492397" y="4976007"/>
            <a:ext cx="1746999" cy="1509816"/>
            <a:chOff x="10286538" y="5965294"/>
            <a:chExt cx="1746999" cy="150981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9380" y="5965294"/>
              <a:ext cx="853113" cy="853113"/>
            </a:xfrm>
            <a:prstGeom prst="rect">
              <a:avLst/>
            </a:prstGeom>
          </p:spPr>
        </p:pic>
        <p:pic>
          <p:nvPicPr>
            <p:cNvPr id="242" name="图片 24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7430" flipH="1">
              <a:off x="11075430" y="6242630"/>
              <a:ext cx="958107" cy="872161"/>
            </a:xfrm>
            <a:prstGeom prst="rect">
              <a:avLst/>
            </a:prstGeom>
          </p:spPr>
        </p:pic>
        <p:pic>
          <p:nvPicPr>
            <p:cNvPr id="243" name="图片 24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6666">
              <a:off x="10286538" y="6257003"/>
              <a:ext cx="1218107" cy="1218107"/>
            </a:xfrm>
            <a:prstGeom prst="rect">
              <a:avLst/>
            </a:prstGeom>
          </p:spPr>
        </p:pic>
      </p:grpSp>
      <p:grpSp>
        <p:nvGrpSpPr>
          <p:cNvPr id="249" name="组合 248"/>
          <p:cNvGrpSpPr/>
          <p:nvPr/>
        </p:nvGrpSpPr>
        <p:grpSpPr>
          <a:xfrm>
            <a:off x="-579763" y="2564944"/>
            <a:ext cx="3554999" cy="1233194"/>
            <a:chOff x="-1100715" y="2382202"/>
            <a:chExt cx="4697888" cy="1774129"/>
          </a:xfrm>
        </p:grpSpPr>
        <p:pic>
          <p:nvPicPr>
            <p:cNvPr id="247" name="图片 24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56070">
              <a:off x="-1100715" y="2382202"/>
              <a:ext cx="4697888" cy="1774129"/>
            </a:xfrm>
            <a:prstGeom prst="rect">
              <a:avLst/>
            </a:prstGeom>
          </p:spPr>
        </p:pic>
        <p:sp>
          <p:nvSpPr>
            <p:cNvPr id="248" name="文本框 247"/>
            <p:cNvSpPr txBox="1"/>
            <p:nvPr/>
          </p:nvSpPr>
          <p:spPr>
            <a:xfrm>
              <a:off x="-334565" y="2662813"/>
              <a:ext cx="3091095" cy="1284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u="sng" dirty="0">
                  <a:solidFill>
                    <a:srgbClr val="E7E6E6">
                      <a:lumMod val="10000"/>
                    </a:srgbClr>
                  </a:solidFill>
                </a:rPr>
                <a:t>     下山准备       </a:t>
              </a:r>
              <a:endParaRPr lang="en-US" altLang="zh-CN" sz="2400" b="1" u="sng" dirty="0">
                <a:solidFill>
                  <a:srgbClr val="E7E6E6">
                    <a:lumMod val="10000"/>
                  </a:srgbClr>
                </a:solidFill>
              </a:endParaRPr>
            </a:p>
            <a:p>
              <a:r>
                <a:rPr lang="zh-CN" altLang="en-US" sz="2800" b="1" dirty="0">
                  <a:solidFill>
                    <a:srgbClr val="70AD47">
                      <a:lumMod val="50000"/>
                    </a:srgbClr>
                  </a:solidFill>
                </a:rPr>
                <a:t>产品结构优化</a:t>
              </a: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2171133" y="3430867"/>
            <a:ext cx="3621976" cy="1348326"/>
            <a:chOff x="-1100716" y="2222655"/>
            <a:chExt cx="4697888" cy="1774129"/>
          </a:xfrm>
        </p:grpSpPr>
        <p:pic>
          <p:nvPicPr>
            <p:cNvPr id="251" name="图片 25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56070">
              <a:off x="-1100716" y="2222655"/>
              <a:ext cx="4697888" cy="1774129"/>
            </a:xfrm>
            <a:prstGeom prst="rect">
              <a:avLst/>
            </a:prstGeom>
          </p:spPr>
        </p:pic>
        <p:sp>
          <p:nvSpPr>
            <p:cNvPr id="252" name="文本框 251"/>
            <p:cNvSpPr txBox="1"/>
            <p:nvPr/>
          </p:nvSpPr>
          <p:spPr>
            <a:xfrm>
              <a:off x="-353043" y="2528525"/>
              <a:ext cx="3033935" cy="1174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u="sng" dirty="0">
                  <a:solidFill>
                    <a:srgbClr val="E7E6E6">
                      <a:lumMod val="10000"/>
                    </a:srgbClr>
                  </a:solidFill>
                </a:rPr>
                <a:t>       下山冲刺</a:t>
              </a:r>
              <a:r>
                <a:rPr lang="en-US" altLang="zh-CN" sz="2400" b="1" u="sng" dirty="0">
                  <a:solidFill>
                    <a:srgbClr val="E7E6E6">
                      <a:lumMod val="10000"/>
                    </a:srgbClr>
                  </a:solidFill>
                </a:rPr>
                <a:t>      </a:t>
              </a:r>
            </a:p>
            <a:p>
              <a:r>
                <a:rPr lang="zh-CN" altLang="en-US" sz="2800" b="1" dirty="0">
                  <a:solidFill>
                    <a:srgbClr val="70AD47">
                      <a:lumMod val="50000"/>
                    </a:srgbClr>
                  </a:solidFill>
                </a:rPr>
                <a:t>销售渠道下沉</a:t>
              </a: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4985962" y="4646616"/>
            <a:ext cx="3879097" cy="1293687"/>
            <a:chOff x="-1100716" y="2222655"/>
            <a:chExt cx="4697888" cy="1774129"/>
          </a:xfrm>
        </p:grpSpPr>
        <p:pic>
          <p:nvPicPr>
            <p:cNvPr id="257" name="图片 25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56070">
              <a:off x="-1100716" y="2222655"/>
              <a:ext cx="4697888" cy="1774129"/>
            </a:xfrm>
            <a:prstGeom prst="rect">
              <a:avLst/>
            </a:prstGeom>
          </p:spPr>
        </p:pic>
        <p:sp>
          <p:nvSpPr>
            <p:cNvPr id="258" name="文本框 257"/>
            <p:cNvSpPr txBox="1"/>
            <p:nvPr/>
          </p:nvSpPr>
          <p:spPr>
            <a:xfrm>
              <a:off x="-276278" y="2586727"/>
              <a:ext cx="2832834" cy="1224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u="sng" dirty="0">
                  <a:solidFill>
                    <a:srgbClr val="E7E6E6">
                      <a:lumMod val="10000"/>
                    </a:srgbClr>
                  </a:solidFill>
                </a:rPr>
                <a:t>      快速瞄准</a:t>
              </a:r>
              <a:r>
                <a:rPr lang="en-US" altLang="zh-CN" sz="2400" b="1" u="sng" dirty="0">
                  <a:solidFill>
                    <a:srgbClr val="E7E6E6">
                      <a:lumMod val="10000"/>
                    </a:srgbClr>
                  </a:solidFill>
                </a:rPr>
                <a:t>       </a:t>
              </a:r>
            </a:p>
            <a:p>
              <a:r>
                <a:rPr lang="zh-CN" altLang="en-US" sz="2800" b="1" dirty="0">
                  <a:solidFill>
                    <a:srgbClr val="70AD47">
                      <a:lumMod val="50000"/>
                    </a:srgbClr>
                  </a:solidFill>
                </a:rPr>
                <a:t>深化品牌认知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916">
            <a:off x="254003" y="1561441"/>
            <a:ext cx="2008358" cy="1506269"/>
          </a:xfrm>
          <a:prstGeom prst="rect">
            <a:avLst/>
          </a:prstGeom>
        </p:spPr>
      </p:pic>
      <p:grpSp>
        <p:nvGrpSpPr>
          <p:cNvPr id="259" name="组合 258"/>
          <p:cNvGrpSpPr/>
          <p:nvPr/>
        </p:nvGrpSpPr>
        <p:grpSpPr>
          <a:xfrm>
            <a:off x="8058028" y="5436810"/>
            <a:ext cx="3906148" cy="1438179"/>
            <a:chOff x="-1125722" y="2390648"/>
            <a:chExt cx="4697888" cy="1774129"/>
          </a:xfrm>
        </p:grpSpPr>
        <p:pic>
          <p:nvPicPr>
            <p:cNvPr id="260" name="图片 25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56070">
              <a:off x="-1125722" y="2390648"/>
              <a:ext cx="4697888" cy="1774129"/>
            </a:xfrm>
            <a:prstGeom prst="rect">
              <a:avLst/>
            </a:prstGeom>
          </p:spPr>
        </p:pic>
        <p:sp>
          <p:nvSpPr>
            <p:cNvPr id="261" name="文本框 260"/>
            <p:cNvSpPr txBox="1"/>
            <p:nvPr/>
          </p:nvSpPr>
          <p:spPr>
            <a:xfrm>
              <a:off x="-248558" y="2561010"/>
              <a:ext cx="2813216" cy="1101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u="sng" dirty="0">
                  <a:solidFill>
                    <a:srgbClr val="E7E6E6">
                      <a:lumMod val="10000"/>
                    </a:srgbClr>
                  </a:solidFill>
                </a:rPr>
                <a:t>       捕抓猎物</a:t>
              </a:r>
              <a:r>
                <a:rPr lang="en-US" altLang="zh-CN" sz="2400" b="1" u="sng" dirty="0">
                  <a:solidFill>
                    <a:srgbClr val="E7E6E6">
                      <a:lumMod val="10000"/>
                    </a:srgbClr>
                  </a:solidFill>
                </a:rPr>
                <a:t>      </a:t>
              </a:r>
            </a:p>
            <a:p>
              <a:r>
                <a:rPr lang="zh-CN" altLang="en-US" sz="2800" b="1" dirty="0">
                  <a:solidFill>
                    <a:srgbClr val="70AD47">
                      <a:lumMod val="50000"/>
                    </a:srgbClr>
                  </a:solidFill>
                </a:rPr>
                <a:t>新型零售模式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22605 0.1597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05 0.15972 L 0.47097 0.3643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97 0.36435 L 0.82045 0.5057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1052</Words>
  <Application>Microsoft Office PowerPoint</Application>
  <PresentationFormat>宽屏</PresentationFormat>
  <Paragraphs>195</Paragraphs>
  <Slides>18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等线 Light</vt:lpstr>
      <vt:lpstr>汉仪旗黑X2-35W</vt:lpstr>
      <vt:lpstr>华文细黑</vt:lpstr>
      <vt:lpstr>迷你简菱心</vt:lpstr>
      <vt:lpstr>微软雅黑</vt:lpstr>
      <vt:lpstr>Arial</vt:lpstr>
      <vt:lpstr>MV Boli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叶昕安</dc:creator>
  <cp:lastModifiedBy>绿草家园</cp:lastModifiedBy>
  <cp:revision>56</cp:revision>
  <dcterms:created xsi:type="dcterms:W3CDTF">2017-03-11T08:24:56Z</dcterms:created>
  <dcterms:modified xsi:type="dcterms:W3CDTF">2017-03-12T11:18:52Z</dcterms:modified>
</cp:coreProperties>
</file>