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61" r:id="rId3"/>
    <p:sldId id="262" r:id="rId4"/>
    <p:sldId id="263" r:id="rId5"/>
    <p:sldId id="270" r:id="rId6"/>
    <p:sldId id="271" r:id="rId7"/>
    <p:sldId id="266" r:id="rId8"/>
    <p:sldId id="272" r:id="rId9"/>
    <p:sldId id="273" r:id="rId10"/>
    <p:sldId id="265" r:id="rId11"/>
    <p:sldId id="269" r:id="rId12"/>
    <p:sldId id="264" r:id="rId13"/>
    <p:sldId id="25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6927"/>
    <a:srgbClr val="C96A28"/>
    <a:srgbClr val="F7A469"/>
    <a:srgbClr val="FFFFFF"/>
    <a:srgbClr val="767171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98" autoAdjust="0"/>
    <p:restoredTop sz="94227" autoAdjust="0"/>
  </p:normalViewPr>
  <p:slideViewPr>
    <p:cSldViewPr snapToGrid="0">
      <p:cViewPr varScale="1">
        <p:scale>
          <a:sx n="72" d="100"/>
          <a:sy n="72" d="100"/>
        </p:scale>
        <p:origin x="5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altLang="zh-CN" sz="18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《</a:t>
            </a:r>
            <a:r>
              <a:rPr lang="zh-CN" altLang="en-US" sz="18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中国小微企业发展报告</a:t>
            </a:r>
            <a:r>
              <a:rPr lang="en-US" altLang="zh-CN" sz="18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《中国小微企业发展报告》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675-4FFC-A505-3A7238D10FF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675-4FFC-A505-3A7238D10FF3}"/>
              </c:ext>
            </c:extLst>
          </c:dPt>
          <c:dLbls>
            <c:dLbl>
              <c:idx val="0"/>
              <c:layout>
                <c:manualLayout>
                  <c:x val="-0.20830660392572869"/>
                  <c:y val="-0.22035673482382553"/>
                </c:manualLayout>
              </c:layout>
              <c:tx>
                <c:rich>
                  <a:bodyPr/>
                  <a:lstStyle/>
                  <a:p>
                    <a:r>
                      <a:rPr lang="en-US" altLang="zh-CN" sz="2800" dirty="0">
                        <a:solidFill>
                          <a:schemeClr val="bg1"/>
                        </a:solidFill>
                      </a:rPr>
                      <a:t>77%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5-4FFC-A505-3A7238D10FF3}"/>
                </c:ext>
              </c:extLst>
            </c:dLbl>
            <c:dLbl>
              <c:idx val="1"/>
              <c:layout>
                <c:manualLayout>
                  <c:x val="0.18516670190767334"/>
                  <c:y val="0.151401295378457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en-US" altLang="zh-CN"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75-4FFC-A505-3A7238D10F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小微企业</c:v>
                </c:pt>
                <c:pt idx="1">
                  <c:v>中大型企业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1169.8699999999999</c:v>
                </c:pt>
                <c:pt idx="1">
                  <c:v>357.97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75-4FFC-A505-3A7238D10FF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D3D79-CA68-4194-9156-8E1A00920D0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D60C3-7AF9-43DD-80D0-B028F9D710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24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23A1C-C98F-4ADB-BE1F-6D1AF45857A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A7F86-3F45-4629-B8B8-FB4BE2ECF16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177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96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201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63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19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00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35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27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60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37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75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4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81164-9E8F-4754-9674-4DCC946A936F}" type="datetimeFigureOut">
              <a:rPr lang="zh-CN" altLang="en-US" smtClean="0"/>
              <a:t>2017/3/2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9EE4F-AF43-4AF7-A934-808738A054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59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图片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14" name="直角三角形 10"/>
          <p:cNvSpPr>
            <a:spLocks noChangeArrowheads="1"/>
          </p:cNvSpPr>
          <p:nvPr/>
        </p:nvSpPr>
        <p:spPr bwMode="auto">
          <a:xfrm rot="1740000" flipH="1">
            <a:off x="6266496" y="-4244489"/>
            <a:ext cx="7536263" cy="8994040"/>
          </a:xfrm>
          <a:prstGeom prst="rtTriangle">
            <a:avLst/>
          </a:prstGeom>
          <a:solidFill>
            <a:srgbClr val="F37D2A">
              <a:alpha val="70000"/>
            </a:srgbClr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 dirty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365466" y="1740296"/>
            <a:ext cx="4826534" cy="2335666"/>
            <a:chOff x="3102955" y="1835134"/>
            <a:chExt cx="4826534" cy="2335666"/>
          </a:xfrm>
        </p:grpSpPr>
        <p:sp>
          <p:nvSpPr>
            <p:cNvPr id="17" name="文本框 16"/>
            <p:cNvSpPr txBox="1"/>
            <p:nvPr/>
          </p:nvSpPr>
          <p:spPr>
            <a:xfrm>
              <a:off x="3102955" y="2096744"/>
              <a:ext cx="432385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spc="300" dirty="0">
                  <a:solidFill>
                    <a:schemeClr val="bg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共享的时代，</a:t>
              </a:r>
              <a:endParaRPr lang="en-US" altLang="zh-CN" sz="44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4400" b="1" spc="300" dirty="0">
                  <a:solidFill>
                    <a:schemeClr val="bg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服务的未来</a:t>
              </a:r>
              <a:endParaRPr lang="en-US" altLang="zh-CN" sz="44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182509" y="1835134"/>
              <a:ext cx="3399846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100" dirty="0">
                  <a:solidFill>
                    <a:prstClr val="white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空间共享 数据共享 服务共享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3576574" y="3507884"/>
              <a:ext cx="435291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spc="300" dirty="0">
                  <a:solidFill>
                    <a:schemeClr val="bg1"/>
                  </a:solidFill>
                  <a:latin typeface="Calibri Light" panose="020F0302020204030204" pitchFamily="34" charset="0"/>
                  <a:ea typeface="幼圆" panose="02010509060101010101" pitchFamily="49" charset="-122"/>
                </a:rPr>
                <a:t>UR Link WE Share</a:t>
              </a:r>
              <a:endParaRPr lang="zh-CN" altLang="en-US" sz="2000" spc="300" dirty="0">
                <a:solidFill>
                  <a:schemeClr val="bg1"/>
                </a:solidFill>
                <a:latin typeface="Calibri Light" panose="020F0302020204030204" pitchFamily="34" charset="0"/>
                <a:ea typeface="幼圆" panose="02010509060101010101" pitchFamily="49" charset="-122"/>
              </a:endParaRPr>
            </a:p>
          </p:txBody>
        </p:sp>
        <p:sp>
          <p:nvSpPr>
            <p:cNvPr id="22" name="等腰三角形 21"/>
            <p:cNvSpPr/>
            <p:nvPr/>
          </p:nvSpPr>
          <p:spPr>
            <a:xfrm rot="10800000">
              <a:off x="5624240" y="3992124"/>
              <a:ext cx="304800" cy="178676"/>
            </a:xfrm>
            <a:prstGeom prst="triangle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0034627" y="912438"/>
            <a:ext cx="1814604" cy="811769"/>
            <a:chOff x="1285949" y="3499503"/>
            <a:chExt cx="4369263" cy="1954604"/>
          </a:xfrm>
        </p:grpSpPr>
        <p:pic>
          <p:nvPicPr>
            <p:cNvPr id="42" name="图片 41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43" name="文本框 42"/>
            <p:cNvSpPr txBox="1"/>
            <p:nvPr/>
          </p:nvSpPr>
          <p:spPr>
            <a:xfrm>
              <a:off x="3291840" y="3993393"/>
              <a:ext cx="2363372" cy="963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spc="300" dirty="0">
                  <a:latin typeface="ADAM.CG PRO" pitchFamily="50" charset="0"/>
                </a:rPr>
                <a:t>Link</a:t>
              </a:r>
              <a:endParaRPr lang="zh-CN" altLang="en-US" sz="2000" b="1" spc="300" dirty="0">
                <a:latin typeface="ADAM.CG PRO" pitchFamily="50" charset="0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4198842" y="4797864"/>
              <a:ext cx="1308294" cy="62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9382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5" name="矩形: 圆角 14"/>
          <p:cNvSpPr/>
          <p:nvPr/>
        </p:nvSpPr>
        <p:spPr>
          <a:xfrm>
            <a:off x="411655" y="525146"/>
            <a:ext cx="2010604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60364" y="542972"/>
            <a:ext cx="1787351" cy="786991"/>
            <a:chOff x="1285949" y="3499503"/>
            <a:chExt cx="4439143" cy="195460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3361719" y="3993393"/>
              <a:ext cx="2363373" cy="917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spc="300" dirty="0">
                  <a:latin typeface="ADAM.CG PRO" pitchFamily="50" charset="0"/>
                </a:rPr>
                <a:t>Link</a:t>
              </a:r>
              <a:endParaRPr lang="zh-CN" altLang="en-US" b="1" spc="300" dirty="0">
                <a:latin typeface="ADAM.CG PRO" pitchFamily="50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128963" y="4797864"/>
              <a:ext cx="1561273" cy="65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优链</a:t>
              </a:r>
            </a:p>
          </p:txBody>
        </p:sp>
      </p:grpSp>
      <p:sp>
        <p:nvSpPr>
          <p:cNvPr id="14" name="TextBox 4"/>
          <p:cNvSpPr txBox="1"/>
          <p:nvPr/>
        </p:nvSpPr>
        <p:spPr>
          <a:xfrm>
            <a:off x="2570968" y="603329"/>
            <a:ext cx="6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优链，您身边的服务共享专家</a:t>
            </a:r>
          </a:p>
        </p:txBody>
      </p:sp>
      <p:sp>
        <p:nvSpPr>
          <p:cNvPr id="48" name="TextBox 4"/>
          <p:cNvSpPr txBox="1"/>
          <p:nvPr/>
        </p:nvSpPr>
        <p:spPr>
          <a:xfrm>
            <a:off x="1566082" y="1922168"/>
            <a:ext cx="550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优链与商家的合作方式</a:t>
            </a:r>
          </a:p>
        </p:txBody>
      </p:sp>
      <p:cxnSp>
        <p:nvCxnSpPr>
          <p:cNvPr id="49" name="直接连接符 48"/>
          <p:cNvCxnSpPr>
            <a:cxnSpLocks/>
          </p:cNvCxnSpPr>
          <p:nvPr/>
        </p:nvCxnSpPr>
        <p:spPr>
          <a:xfrm>
            <a:off x="754912" y="2586024"/>
            <a:ext cx="5531588" cy="0"/>
          </a:xfrm>
          <a:prstGeom prst="line">
            <a:avLst/>
          </a:prstGeom>
          <a:ln w="57150">
            <a:solidFill>
              <a:srgbClr val="C76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椭圆 56"/>
          <p:cNvSpPr/>
          <p:nvPr/>
        </p:nvSpPr>
        <p:spPr>
          <a:xfrm>
            <a:off x="805374" y="1879983"/>
            <a:ext cx="641228" cy="641228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70756" y="1741708"/>
            <a:ext cx="695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4</a:t>
            </a:r>
            <a:endParaRPr lang="zh-CN" altLang="en-US" sz="4800" b="1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993300" y="3117024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282224" y="2960735"/>
            <a:ext cx="4916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入驻核心商圈 签约小微企业  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993300" y="3823751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1" name="TextBox 6"/>
          <p:cNvSpPr txBox="1"/>
          <p:nvPr/>
        </p:nvSpPr>
        <p:spPr>
          <a:xfrm>
            <a:off x="1260264" y="3671634"/>
            <a:ext cx="7326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同一区域的小微企业形成“服务共同体”</a:t>
            </a:r>
          </a:p>
        </p:txBody>
      </p:sp>
      <p:sp>
        <p:nvSpPr>
          <p:cNvPr id="62" name="椭圆 61"/>
          <p:cNvSpPr/>
          <p:nvPr/>
        </p:nvSpPr>
        <p:spPr>
          <a:xfrm>
            <a:off x="993300" y="4538351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1282224" y="4356258"/>
            <a:ext cx="3493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寻找优质服务型企业 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993300" y="5249250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282224" y="5067157"/>
            <a:ext cx="6763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整合多元化服务型企业形成“服务多元体”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846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5" name="矩形: 圆角 14"/>
          <p:cNvSpPr/>
          <p:nvPr/>
        </p:nvSpPr>
        <p:spPr>
          <a:xfrm>
            <a:off x="411655" y="525146"/>
            <a:ext cx="2010604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60364" y="542972"/>
            <a:ext cx="1787351" cy="786991"/>
            <a:chOff x="1285949" y="3499503"/>
            <a:chExt cx="4439143" cy="195460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3361719" y="3993393"/>
              <a:ext cx="2363373" cy="917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spc="300" dirty="0">
                  <a:latin typeface="ADAM.CG PRO" pitchFamily="50" charset="0"/>
                </a:rPr>
                <a:t>Link</a:t>
              </a:r>
              <a:endParaRPr lang="zh-CN" altLang="en-US" b="1" spc="300" dirty="0">
                <a:latin typeface="ADAM.CG PRO" pitchFamily="50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128963" y="4797864"/>
              <a:ext cx="1561273" cy="65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优链</a:t>
              </a:r>
            </a:p>
          </p:txBody>
        </p:sp>
      </p:grpSp>
      <p:sp>
        <p:nvSpPr>
          <p:cNvPr id="14" name="TextBox 4"/>
          <p:cNvSpPr txBox="1"/>
          <p:nvPr/>
        </p:nvSpPr>
        <p:spPr>
          <a:xfrm>
            <a:off x="2570968" y="603329"/>
            <a:ext cx="6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优链，您身边的服务共享专家</a:t>
            </a:r>
          </a:p>
        </p:txBody>
      </p:sp>
      <p:sp>
        <p:nvSpPr>
          <p:cNvPr id="48" name="TextBox 4"/>
          <p:cNvSpPr txBox="1"/>
          <p:nvPr/>
        </p:nvSpPr>
        <p:spPr>
          <a:xfrm>
            <a:off x="1566082" y="1922168"/>
            <a:ext cx="550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优链的核心竞争力</a:t>
            </a:r>
          </a:p>
        </p:txBody>
      </p:sp>
      <p:cxnSp>
        <p:nvCxnSpPr>
          <p:cNvPr id="49" name="直接连接符 48"/>
          <p:cNvCxnSpPr>
            <a:cxnSpLocks/>
          </p:cNvCxnSpPr>
          <p:nvPr/>
        </p:nvCxnSpPr>
        <p:spPr>
          <a:xfrm>
            <a:off x="754912" y="2586024"/>
            <a:ext cx="4588613" cy="0"/>
          </a:xfrm>
          <a:prstGeom prst="line">
            <a:avLst/>
          </a:prstGeom>
          <a:ln w="57150">
            <a:solidFill>
              <a:srgbClr val="C76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椭圆 56"/>
          <p:cNvSpPr/>
          <p:nvPr/>
        </p:nvSpPr>
        <p:spPr>
          <a:xfrm>
            <a:off x="805374" y="1879983"/>
            <a:ext cx="641228" cy="641228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70756" y="1741708"/>
            <a:ext cx="695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</a:t>
            </a:r>
            <a:endParaRPr lang="zh-CN" altLang="en-US" sz="4800" b="1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101039" y="3236572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368004" y="3090143"/>
            <a:ext cx="4339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企业服务通过平台进行共享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1101039" y="3943299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6" name="TextBox 6"/>
          <p:cNvSpPr txBox="1"/>
          <p:nvPr/>
        </p:nvSpPr>
        <p:spPr>
          <a:xfrm>
            <a:off x="1368003" y="3791182"/>
            <a:ext cx="6390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联合办公基础 小企业聚合产生规模效应</a:t>
            </a:r>
          </a:p>
        </p:txBody>
      </p:sp>
      <p:sp>
        <p:nvSpPr>
          <p:cNvPr id="27" name="椭圆 26"/>
          <p:cNvSpPr/>
          <p:nvPr/>
        </p:nvSpPr>
        <p:spPr>
          <a:xfrm>
            <a:off x="1101039" y="4707979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8" name="TextBox 6"/>
          <p:cNvSpPr txBox="1"/>
          <p:nvPr/>
        </p:nvSpPr>
        <p:spPr>
          <a:xfrm>
            <a:off x="1368002" y="4555862"/>
            <a:ext cx="891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以地理为核心 区别于点对点式的服务购买</a:t>
            </a:r>
          </a:p>
        </p:txBody>
      </p:sp>
      <p:sp>
        <p:nvSpPr>
          <p:cNvPr id="31" name="椭圆 30"/>
          <p:cNvSpPr/>
          <p:nvPr/>
        </p:nvSpPr>
        <p:spPr>
          <a:xfrm>
            <a:off x="1101039" y="5409018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2" name="TextBox 6"/>
          <p:cNvSpPr txBox="1"/>
          <p:nvPr/>
        </p:nvSpPr>
        <p:spPr>
          <a:xfrm>
            <a:off x="1368002" y="5256901"/>
            <a:ext cx="891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以</a:t>
            </a:r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H2H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为核心的服务共享生态社群</a:t>
            </a:r>
          </a:p>
        </p:txBody>
      </p:sp>
    </p:spTree>
    <p:extLst>
      <p:ext uri="{BB962C8B-B14F-4D97-AF65-F5344CB8AC3E}">
        <p14:creationId xmlns:p14="http://schemas.microsoft.com/office/powerpoint/2010/main" val="1070338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21" name="直角三角形 10"/>
          <p:cNvSpPr>
            <a:spLocks noChangeArrowheads="1"/>
          </p:cNvSpPr>
          <p:nvPr/>
        </p:nvSpPr>
        <p:spPr bwMode="auto">
          <a:xfrm rot="10800000">
            <a:off x="6477593" y="-23813"/>
            <a:ext cx="6881813" cy="6881813"/>
          </a:xfrm>
          <a:prstGeom prst="rtTriangle">
            <a:avLst/>
          </a:prstGeom>
          <a:solidFill>
            <a:srgbClr val="F37D2A">
              <a:alpha val="50000"/>
            </a:srgbClr>
          </a:solidFill>
          <a:ln>
            <a:noFill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zh-CN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43374" y="4206508"/>
            <a:ext cx="61548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开启共享的时代</a:t>
            </a:r>
            <a:endParaRPr lang="en-US" altLang="zh-CN" sz="4400" b="1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r>
              <a:rPr lang="zh-CN" altLang="en-US" sz="44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  创造服务的未来</a:t>
            </a:r>
            <a:endParaRPr lang="en-US" altLang="zh-CN" sz="4400" b="1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8318812" y="566496"/>
            <a:ext cx="3752553" cy="1678717"/>
            <a:chOff x="1285949" y="3499503"/>
            <a:chExt cx="4369263" cy="1954604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29" name="文本框 28"/>
            <p:cNvSpPr txBox="1"/>
            <p:nvPr/>
          </p:nvSpPr>
          <p:spPr>
            <a:xfrm>
              <a:off x="3291840" y="3927873"/>
              <a:ext cx="2363372" cy="967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spc="300" dirty="0">
                  <a:latin typeface="ADAM.CG PRO" pitchFamily="50" charset="0"/>
                </a:rPr>
                <a:t>Link</a:t>
              </a:r>
              <a:endParaRPr lang="zh-CN" altLang="en-US" sz="2800" b="1" spc="300" dirty="0">
                <a:latin typeface="ADAM.CG PRO" pitchFamily="50" charset="0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336125" y="4801910"/>
              <a:ext cx="1308294" cy="537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优链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300991" y="2045158"/>
            <a:ext cx="4259151" cy="1387879"/>
            <a:chOff x="1300991" y="2045158"/>
            <a:chExt cx="4259151" cy="1387879"/>
          </a:xfrm>
        </p:grpSpPr>
        <p:sp>
          <p:nvSpPr>
            <p:cNvPr id="24" name="矩形 23"/>
            <p:cNvSpPr/>
            <p:nvPr/>
          </p:nvSpPr>
          <p:spPr>
            <a:xfrm>
              <a:off x="1320290" y="3171427"/>
              <a:ext cx="3399846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100" dirty="0">
                  <a:solidFill>
                    <a:prstClr val="white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空间共享 数据共享 服务共享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1320290" y="2045158"/>
              <a:ext cx="345181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000" spc="300" dirty="0">
                  <a:solidFill>
                    <a:schemeClr val="bg1"/>
                  </a:solidFill>
                  <a:latin typeface="Calibri Light" panose="020F0302020204030204" pitchFamily="34" charset="0"/>
                  <a:ea typeface="幼圆" panose="02010509060101010101" pitchFamily="49" charset="-122"/>
                </a:rPr>
                <a:t>UR Link WE Share</a:t>
              </a:r>
              <a:endParaRPr lang="zh-CN" altLang="en-US" sz="2000" spc="300" dirty="0">
                <a:solidFill>
                  <a:schemeClr val="bg1"/>
                </a:solidFill>
                <a:latin typeface="Calibri Light" panose="020F0302020204030204" pitchFamily="34" charset="0"/>
                <a:ea typeface="幼圆" panose="02010509060101010101" pitchFamily="49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1300991" y="2480655"/>
              <a:ext cx="42591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spc="300" dirty="0">
                  <a:solidFill>
                    <a:schemeClr val="bg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一站式服务共享新平台</a:t>
              </a:r>
              <a:endParaRPr lang="en-US" altLang="zh-CN" sz="28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973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949" y="1661966"/>
            <a:ext cx="4763160" cy="1954604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1285949" y="3499503"/>
            <a:ext cx="4763160" cy="1954604"/>
            <a:chOff x="1285949" y="3499503"/>
            <a:chExt cx="4763160" cy="1954604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3291840" y="3857900"/>
              <a:ext cx="236337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600" b="1" spc="300" dirty="0">
                  <a:latin typeface="ADAM.CG PRO" pitchFamily="50" charset="0"/>
                </a:rPr>
                <a:t>Link</a:t>
              </a:r>
              <a:endParaRPr lang="zh-CN" altLang="en-US" sz="6600" b="1" spc="300" dirty="0">
                <a:latin typeface="ADAM.CG PRO" pitchFamily="50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740815" y="4899484"/>
              <a:ext cx="1308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231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7" name="TextBox 4"/>
          <p:cNvSpPr txBox="1"/>
          <p:nvPr/>
        </p:nvSpPr>
        <p:spPr>
          <a:xfrm>
            <a:off x="4594341" y="431003"/>
            <a:ext cx="599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“优客工场牵手滴滴出行</a:t>
            </a:r>
            <a:endParaRPr lang="en-US" altLang="zh-CN" sz="3600" b="1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/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跨界深耕共享经济”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3606018" y="2647682"/>
            <a:ext cx="4979964" cy="1023838"/>
            <a:chOff x="3362178" y="3057770"/>
            <a:chExt cx="4979964" cy="1023838"/>
          </a:xfrm>
        </p:grpSpPr>
        <p:sp>
          <p:nvSpPr>
            <p:cNvPr id="18" name="矩形 17"/>
            <p:cNvSpPr/>
            <p:nvPr/>
          </p:nvSpPr>
          <p:spPr>
            <a:xfrm>
              <a:off x="3362178" y="3057770"/>
              <a:ext cx="4979964" cy="9233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3900" y="3200567"/>
              <a:ext cx="1590878" cy="667869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844" y="3193700"/>
              <a:ext cx="1590878" cy="667869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6133" y="3057771"/>
              <a:ext cx="1023837" cy="1023837"/>
            </a:xfrm>
            <a:prstGeom prst="rect">
              <a:avLst/>
            </a:prstGeom>
          </p:spPr>
        </p:pic>
      </p:grpSp>
      <p:sp>
        <p:nvSpPr>
          <p:cNvPr id="26" name="椭圆 25"/>
          <p:cNvSpPr/>
          <p:nvPr/>
        </p:nvSpPr>
        <p:spPr>
          <a:xfrm>
            <a:off x="3650775" y="4272183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952768" y="4125754"/>
            <a:ext cx="3416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spc="300" dirty="0" err="1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Wework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联合办公模式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3650775" y="4978910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3" name="TextBox 6"/>
          <p:cNvSpPr txBox="1"/>
          <p:nvPr/>
        </p:nvSpPr>
        <p:spPr>
          <a:xfrm>
            <a:off x="3917740" y="4826793"/>
            <a:ext cx="4493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低价的租金   共享的理念 </a:t>
            </a:r>
          </a:p>
        </p:txBody>
      </p:sp>
      <p:sp>
        <p:nvSpPr>
          <p:cNvPr id="34" name="TextBox 7"/>
          <p:cNvSpPr txBox="1"/>
          <p:nvPr/>
        </p:nvSpPr>
        <p:spPr>
          <a:xfrm>
            <a:off x="3917740" y="5517108"/>
            <a:ext cx="1703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小微企业</a:t>
            </a:r>
          </a:p>
        </p:txBody>
      </p:sp>
      <p:sp>
        <p:nvSpPr>
          <p:cNvPr id="35" name="椭圆 34"/>
          <p:cNvSpPr/>
          <p:nvPr/>
        </p:nvSpPr>
        <p:spPr>
          <a:xfrm>
            <a:off x="3650775" y="5693510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6" name="矩形: 圆角 35"/>
          <p:cNvSpPr/>
          <p:nvPr/>
        </p:nvSpPr>
        <p:spPr>
          <a:xfrm>
            <a:off x="347546" y="463296"/>
            <a:ext cx="3099039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55952" y="620952"/>
            <a:ext cx="2849422" cy="526517"/>
            <a:chOff x="455952" y="620952"/>
            <a:chExt cx="2849422" cy="526517"/>
          </a:xfrm>
        </p:grpSpPr>
        <p:grpSp>
          <p:nvGrpSpPr>
            <p:cNvPr id="38" name="组合 37"/>
            <p:cNvGrpSpPr/>
            <p:nvPr/>
          </p:nvGrpSpPr>
          <p:grpSpPr>
            <a:xfrm>
              <a:off x="455952" y="620952"/>
              <a:ext cx="2849422" cy="500804"/>
              <a:chOff x="455952" y="620952"/>
              <a:chExt cx="2849422" cy="500804"/>
            </a:xfrm>
          </p:grpSpPr>
          <p:pic>
            <p:nvPicPr>
              <p:cNvPr id="40" name="图片 39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5952" y="620952"/>
                <a:ext cx="1147761" cy="470994"/>
              </a:xfrm>
              <a:prstGeom prst="rect">
                <a:avLst/>
              </a:prstGeom>
            </p:spPr>
          </p:pic>
          <p:pic>
            <p:nvPicPr>
              <p:cNvPr id="41" name="图片 40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27843" y="648897"/>
                <a:ext cx="1077531" cy="472859"/>
              </a:xfrm>
              <a:prstGeom prst="rect">
                <a:avLst/>
              </a:prstGeom>
            </p:spPr>
          </p:pic>
        </p:grpSp>
        <p:pic>
          <p:nvPicPr>
            <p:cNvPr id="39" name="图片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3708" y="626267"/>
              <a:ext cx="521202" cy="5212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029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/>
      <p:bldP spid="32" grpId="0" animBg="1"/>
      <p:bldP spid="33" grpId="0"/>
      <p:bldP spid="34" grpId="0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7" name="TextBox 4"/>
          <p:cNvSpPr txBox="1"/>
          <p:nvPr/>
        </p:nvSpPr>
        <p:spPr>
          <a:xfrm>
            <a:off x="4594341" y="431003"/>
            <a:ext cx="599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“优客工场牵手滴滴出行</a:t>
            </a:r>
            <a:endParaRPr lang="en-US" altLang="zh-CN" sz="3600" b="1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/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跨界深耕共享经济”</a:t>
            </a:r>
          </a:p>
        </p:txBody>
      </p:sp>
      <p:sp>
        <p:nvSpPr>
          <p:cNvPr id="36" name="矩形: 圆角 35"/>
          <p:cNvSpPr/>
          <p:nvPr/>
        </p:nvSpPr>
        <p:spPr>
          <a:xfrm>
            <a:off x="347546" y="463296"/>
            <a:ext cx="3099039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55952" y="620952"/>
            <a:ext cx="2849422" cy="526517"/>
            <a:chOff x="455952" y="620952"/>
            <a:chExt cx="2849422" cy="526517"/>
          </a:xfrm>
        </p:grpSpPr>
        <p:grpSp>
          <p:nvGrpSpPr>
            <p:cNvPr id="38" name="组合 37"/>
            <p:cNvGrpSpPr/>
            <p:nvPr/>
          </p:nvGrpSpPr>
          <p:grpSpPr>
            <a:xfrm>
              <a:off x="455952" y="620952"/>
              <a:ext cx="2849422" cy="500804"/>
              <a:chOff x="455952" y="620952"/>
              <a:chExt cx="2849422" cy="500804"/>
            </a:xfrm>
          </p:grpSpPr>
          <p:pic>
            <p:nvPicPr>
              <p:cNvPr id="40" name="图片 39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5952" y="620952"/>
                <a:ext cx="1147761" cy="470994"/>
              </a:xfrm>
              <a:prstGeom prst="rect">
                <a:avLst/>
              </a:prstGeom>
            </p:spPr>
          </p:pic>
          <p:pic>
            <p:nvPicPr>
              <p:cNvPr id="41" name="图片 40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27843" y="648897"/>
                <a:ext cx="1077531" cy="472859"/>
              </a:xfrm>
              <a:prstGeom prst="rect">
                <a:avLst/>
              </a:prstGeom>
            </p:spPr>
          </p:pic>
        </p:grpSp>
        <p:pic>
          <p:nvPicPr>
            <p:cNvPr id="39" name="图片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3708" y="626267"/>
              <a:ext cx="521202" cy="521202"/>
            </a:xfrm>
            <a:prstGeom prst="rect">
              <a:avLst/>
            </a:prstGeom>
          </p:spPr>
        </p:pic>
      </p:grpSp>
      <p:graphicFrame>
        <p:nvGraphicFramePr>
          <p:cNvPr id="22" name="内容占位符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3856705"/>
              </p:ext>
            </p:extLst>
          </p:nvPr>
        </p:nvGraphicFramePr>
        <p:xfrm>
          <a:off x="1181129" y="2239118"/>
          <a:ext cx="3893972" cy="4208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椭圆 22"/>
          <p:cNvSpPr/>
          <p:nvPr/>
        </p:nvSpPr>
        <p:spPr>
          <a:xfrm>
            <a:off x="6253299" y="3785660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524576" y="3611095"/>
            <a:ext cx="4147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小微企业数 </a:t>
            </a:r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1169.87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万户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6258740" y="4656524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530017" y="4481959"/>
            <a:ext cx="2608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联合办公新模式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6258742" y="5489274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30019" y="5314709"/>
            <a:ext cx="4339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优客工场以共享理念为核心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42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7" name="TextBox 4"/>
          <p:cNvSpPr txBox="1"/>
          <p:nvPr/>
        </p:nvSpPr>
        <p:spPr>
          <a:xfrm>
            <a:off x="4594341" y="431003"/>
            <a:ext cx="599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“优客工场牵手滴滴出行</a:t>
            </a:r>
            <a:endParaRPr lang="en-US" altLang="zh-CN" sz="3600" b="1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  <a:p>
            <a:pPr algn="ctr"/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跨界深耕共享经济”</a:t>
            </a:r>
          </a:p>
        </p:txBody>
      </p:sp>
      <p:sp>
        <p:nvSpPr>
          <p:cNvPr id="36" name="矩形: 圆角 35"/>
          <p:cNvSpPr/>
          <p:nvPr/>
        </p:nvSpPr>
        <p:spPr>
          <a:xfrm>
            <a:off x="347546" y="463296"/>
            <a:ext cx="3099039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55952" y="620952"/>
            <a:ext cx="2849422" cy="526517"/>
            <a:chOff x="455952" y="620952"/>
            <a:chExt cx="2849422" cy="526517"/>
          </a:xfrm>
        </p:grpSpPr>
        <p:grpSp>
          <p:nvGrpSpPr>
            <p:cNvPr id="38" name="组合 37"/>
            <p:cNvGrpSpPr/>
            <p:nvPr/>
          </p:nvGrpSpPr>
          <p:grpSpPr>
            <a:xfrm>
              <a:off x="455952" y="620952"/>
              <a:ext cx="2849422" cy="500804"/>
              <a:chOff x="455952" y="620952"/>
              <a:chExt cx="2849422" cy="500804"/>
            </a:xfrm>
          </p:grpSpPr>
          <p:pic>
            <p:nvPicPr>
              <p:cNvPr id="40" name="图片 39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5952" y="620952"/>
                <a:ext cx="1147761" cy="470994"/>
              </a:xfrm>
              <a:prstGeom prst="rect">
                <a:avLst/>
              </a:prstGeom>
            </p:spPr>
          </p:pic>
          <p:pic>
            <p:nvPicPr>
              <p:cNvPr id="41" name="图片 40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27843" y="648897"/>
                <a:ext cx="1077531" cy="472859"/>
              </a:xfrm>
              <a:prstGeom prst="rect">
                <a:avLst/>
              </a:prstGeom>
            </p:spPr>
          </p:pic>
        </p:grpSp>
        <p:pic>
          <p:nvPicPr>
            <p:cNvPr id="39" name="图片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3708" y="626267"/>
              <a:ext cx="521202" cy="521202"/>
            </a:xfrm>
            <a:prstGeom prst="rect">
              <a:avLst/>
            </a:prstGeom>
          </p:spPr>
        </p:pic>
      </p:grpSp>
      <p:sp>
        <p:nvSpPr>
          <p:cNvPr id="31" name="椭圆 30"/>
          <p:cNvSpPr/>
          <p:nvPr/>
        </p:nvSpPr>
        <p:spPr>
          <a:xfrm>
            <a:off x="1332431" y="3394585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603708" y="3248156"/>
            <a:ext cx="2608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不仅与优客合作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1332431" y="4101312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4" name="TextBox 6"/>
          <p:cNvSpPr txBox="1"/>
          <p:nvPr/>
        </p:nvSpPr>
        <p:spPr>
          <a:xfrm>
            <a:off x="1599396" y="3949195"/>
            <a:ext cx="525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对接</a:t>
            </a:r>
            <a:r>
              <a:rPr lang="en-US" altLang="zh-CN" sz="2400" spc="300" dirty="0" err="1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Wework</a:t>
            </a:r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lang="en-US" altLang="zh-CN" sz="2400" spc="300" dirty="0" err="1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URwork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的商业模式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5" name="TextBox 7"/>
          <p:cNvSpPr txBox="1"/>
          <p:nvPr/>
        </p:nvSpPr>
        <p:spPr>
          <a:xfrm>
            <a:off x="1599396" y="4639510"/>
            <a:ext cx="525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打通巨大的小微企业出行市场</a:t>
            </a:r>
          </a:p>
        </p:txBody>
      </p:sp>
      <p:sp>
        <p:nvSpPr>
          <p:cNvPr id="42" name="椭圆 41"/>
          <p:cNvSpPr/>
          <p:nvPr/>
        </p:nvSpPr>
        <p:spPr>
          <a:xfrm>
            <a:off x="1332431" y="4815912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 flipH="1">
            <a:off x="6231988" y="2309092"/>
            <a:ext cx="5605463" cy="4546600"/>
          </a:xfrm>
          <a:custGeom>
            <a:avLst/>
            <a:gdLst>
              <a:gd name="T0" fmla="*/ 0 w 4332"/>
              <a:gd name="T1" fmla="*/ 0 h 3638"/>
              <a:gd name="T2" fmla="*/ 1268087 w 4332"/>
              <a:gd name="T3" fmla="*/ 319937 h 3638"/>
              <a:gd name="T4" fmla="*/ 2540056 w 4332"/>
              <a:gd name="T5" fmla="*/ 628626 h 3638"/>
              <a:gd name="T6" fmla="*/ 2012118 w 4332"/>
              <a:gd name="T7" fmla="*/ 1148523 h 3638"/>
              <a:gd name="T8" fmla="*/ 5605463 w 4332"/>
              <a:gd name="T9" fmla="*/ 4546600 h 3638"/>
              <a:gd name="T10" fmla="*/ 4061761 w 4332"/>
              <a:gd name="T11" fmla="*/ 4546600 h 3638"/>
              <a:gd name="T12" fmla="*/ 2972241 w 4332"/>
              <a:gd name="T13" fmla="*/ 3515554 h 3638"/>
              <a:gd name="T14" fmla="*/ 3238798 w 4332"/>
              <a:gd name="T15" fmla="*/ 3253106 h 3638"/>
              <a:gd name="T16" fmla="*/ 3482064 w 4332"/>
              <a:gd name="T17" fmla="*/ 3014403 h 3638"/>
              <a:gd name="T18" fmla="*/ 3146927 w 4332"/>
              <a:gd name="T19" fmla="*/ 2933169 h 3638"/>
              <a:gd name="T20" fmla="*/ 2167394 w 4332"/>
              <a:gd name="T21" fmla="*/ 2695716 h 3638"/>
              <a:gd name="T22" fmla="*/ 2169982 w 4332"/>
              <a:gd name="T23" fmla="*/ 2695716 h 3638"/>
              <a:gd name="T24" fmla="*/ 2013412 w 4332"/>
              <a:gd name="T25" fmla="*/ 2655724 h 3638"/>
              <a:gd name="T26" fmla="*/ 1233150 w 4332"/>
              <a:gd name="T27" fmla="*/ 1919620 h 3638"/>
              <a:gd name="T28" fmla="*/ 707800 w 4332"/>
              <a:gd name="T29" fmla="*/ 2442017 h 3638"/>
              <a:gd name="T30" fmla="*/ 358429 w 4332"/>
              <a:gd name="T31" fmla="*/ 1221008 h 3638"/>
              <a:gd name="T32" fmla="*/ 0 w 4332"/>
              <a:gd name="T33" fmla="*/ 0 h 36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32" h="3638">
                <a:moveTo>
                  <a:pt x="0" y="0"/>
                </a:moveTo>
                <a:lnTo>
                  <a:pt x="980" y="256"/>
                </a:lnTo>
                <a:lnTo>
                  <a:pt x="1963" y="503"/>
                </a:lnTo>
                <a:lnTo>
                  <a:pt x="1555" y="919"/>
                </a:lnTo>
                <a:lnTo>
                  <a:pt x="4332" y="3638"/>
                </a:lnTo>
                <a:lnTo>
                  <a:pt x="3139" y="3638"/>
                </a:lnTo>
                <a:lnTo>
                  <a:pt x="2297" y="2813"/>
                </a:lnTo>
                <a:lnTo>
                  <a:pt x="2503" y="2603"/>
                </a:lnTo>
                <a:lnTo>
                  <a:pt x="2691" y="2412"/>
                </a:lnTo>
                <a:lnTo>
                  <a:pt x="2432" y="2347"/>
                </a:lnTo>
                <a:lnTo>
                  <a:pt x="1675" y="2157"/>
                </a:lnTo>
                <a:lnTo>
                  <a:pt x="1677" y="2157"/>
                </a:lnTo>
                <a:lnTo>
                  <a:pt x="1556" y="2125"/>
                </a:lnTo>
                <a:lnTo>
                  <a:pt x="953" y="1536"/>
                </a:lnTo>
                <a:lnTo>
                  <a:pt x="547" y="1954"/>
                </a:lnTo>
                <a:lnTo>
                  <a:pt x="277" y="977"/>
                </a:lnTo>
                <a:lnTo>
                  <a:pt x="0" y="0"/>
                </a:lnTo>
                <a:close/>
              </a:path>
            </a:pathLst>
          </a:custGeom>
          <a:solidFill>
            <a:srgbClr val="C96A28"/>
          </a:solidFill>
          <a:ln>
            <a:noFill/>
          </a:ln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44" name="Freeform 7"/>
          <p:cNvSpPr>
            <a:spLocks/>
          </p:cNvSpPr>
          <p:nvPr/>
        </p:nvSpPr>
        <p:spPr bwMode="auto">
          <a:xfrm flipH="1">
            <a:off x="8170326" y="4944342"/>
            <a:ext cx="2635250" cy="1911350"/>
          </a:xfrm>
          <a:custGeom>
            <a:avLst/>
            <a:gdLst>
              <a:gd name="T0" fmla="*/ 0 w 2037"/>
              <a:gd name="T1" fmla="*/ 0 h 1530"/>
              <a:gd name="T2" fmla="*/ 975444 w 2037"/>
              <a:gd name="T3" fmla="*/ 246102 h 1530"/>
              <a:gd name="T4" fmla="*/ 1954768 w 2037"/>
              <a:gd name="T5" fmla="*/ 484708 h 1530"/>
              <a:gd name="T6" fmla="*/ 1548549 w 2037"/>
              <a:gd name="T7" fmla="*/ 884468 h 1530"/>
              <a:gd name="T8" fmla="*/ 2635250 w 2037"/>
              <a:gd name="T9" fmla="*/ 1911350 h 1530"/>
              <a:gd name="T10" fmla="*/ 1407537 w 2037"/>
              <a:gd name="T11" fmla="*/ 1911350 h 1530"/>
              <a:gd name="T12" fmla="*/ 948276 w 2037"/>
              <a:gd name="T13" fmla="*/ 1477861 h 1530"/>
              <a:gd name="T14" fmla="*/ 544644 w 2037"/>
              <a:gd name="T15" fmla="*/ 1880119 h 1530"/>
              <a:gd name="T16" fmla="*/ 275556 w 2037"/>
              <a:gd name="T17" fmla="*/ 938186 h 1530"/>
              <a:gd name="T18" fmla="*/ 0 w 2037"/>
              <a:gd name="T19" fmla="*/ 0 h 153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37" h="1530">
                <a:moveTo>
                  <a:pt x="0" y="0"/>
                </a:moveTo>
                <a:lnTo>
                  <a:pt x="754" y="197"/>
                </a:lnTo>
                <a:lnTo>
                  <a:pt x="1511" y="388"/>
                </a:lnTo>
                <a:lnTo>
                  <a:pt x="1197" y="708"/>
                </a:lnTo>
                <a:lnTo>
                  <a:pt x="2037" y="1530"/>
                </a:lnTo>
                <a:lnTo>
                  <a:pt x="1088" y="1530"/>
                </a:lnTo>
                <a:lnTo>
                  <a:pt x="733" y="1183"/>
                </a:lnTo>
                <a:lnTo>
                  <a:pt x="421" y="1505"/>
                </a:lnTo>
                <a:lnTo>
                  <a:pt x="213" y="751"/>
                </a:lnTo>
                <a:lnTo>
                  <a:pt x="0" y="0"/>
                </a:lnTo>
                <a:close/>
              </a:path>
            </a:pathLst>
          </a:custGeom>
          <a:solidFill>
            <a:srgbClr val="C96A28">
              <a:alpha val="60000"/>
            </a:srgbClr>
          </a:solidFill>
          <a:ln>
            <a:noFill/>
          </a:ln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45" name="TextBox 20"/>
          <p:cNvSpPr txBox="1">
            <a:spLocks noChangeArrowheads="1"/>
          </p:cNvSpPr>
          <p:nvPr/>
        </p:nvSpPr>
        <p:spPr bwMode="auto">
          <a:xfrm>
            <a:off x="9453490" y="3127505"/>
            <a:ext cx="23839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dirty="0">
                <a:solidFill>
                  <a:srgbClr val="FFFFFF"/>
                </a:solidFill>
                <a:latin typeface="Bebas Neue"/>
              </a:rPr>
              <a:t>1000W</a:t>
            </a:r>
          </a:p>
        </p:txBody>
      </p:sp>
      <p:sp>
        <p:nvSpPr>
          <p:cNvPr id="46" name="TextBox 21"/>
          <p:cNvSpPr txBox="1">
            <a:spLocks noChangeArrowheads="1"/>
          </p:cNvSpPr>
          <p:nvPr/>
        </p:nvSpPr>
        <p:spPr bwMode="auto">
          <a:xfrm>
            <a:off x="9034719" y="5507333"/>
            <a:ext cx="16700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700" dirty="0">
                <a:solidFill>
                  <a:srgbClr val="FFFFFF"/>
                </a:solidFill>
                <a:latin typeface="Bebas Neue"/>
              </a:rPr>
              <a:t>3W</a:t>
            </a:r>
          </a:p>
        </p:txBody>
      </p:sp>
    </p:spTree>
    <p:extLst>
      <p:ext uri="{BB962C8B-B14F-4D97-AF65-F5344CB8AC3E}">
        <p14:creationId xmlns:p14="http://schemas.microsoft.com/office/powerpoint/2010/main" val="389585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6" name="矩形: 圆角 35"/>
          <p:cNvSpPr/>
          <p:nvPr/>
        </p:nvSpPr>
        <p:spPr>
          <a:xfrm>
            <a:off x="347546" y="463296"/>
            <a:ext cx="3099039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55952" y="620952"/>
            <a:ext cx="2849422" cy="526517"/>
            <a:chOff x="455952" y="620952"/>
            <a:chExt cx="2849422" cy="526517"/>
          </a:xfrm>
        </p:grpSpPr>
        <p:grpSp>
          <p:nvGrpSpPr>
            <p:cNvPr id="38" name="组合 37"/>
            <p:cNvGrpSpPr/>
            <p:nvPr/>
          </p:nvGrpSpPr>
          <p:grpSpPr>
            <a:xfrm>
              <a:off x="455952" y="620952"/>
              <a:ext cx="2849422" cy="500804"/>
              <a:chOff x="455952" y="620952"/>
              <a:chExt cx="2849422" cy="500804"/>
            </a:xfrm>
          </p:grpSpPr>
          <p:pic>
            <p:nvPicPr>
              <p:cNvPr id="40" name="图片 39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5952" y="620952"/>
                <a:ext cx="1147761" cy="470994"/>
              </a:xfrm>
              <a:prstGeom prst="rect">
                <a:avLst/>
              </a:prstGeom>
            </p:spPr>
          </p:pic>
          <p:pic>
            <p:nvPicPr>
              <p:cNvPr id="41" name="图片 40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27843" y="648897"/>
                <a:ext cx="1077531" cy="472859"/>
              </a:xfrm>
              <a:prstGeom prst="rect">
                <a:avLst/>
              </a:prstGeom>
            </p:spPr>
          </p:pic>
        </p:grpSp>
        <p:pic>
          <p:nvPicPr>
            <p:cNvPr id="39" name="图片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3708" y="626267"/>
              <a:ext cx="521202" cy="521202"/>
            </a:xfrm>
            <a:prstGeom prst="rect">
              <a:avLst/>
            </a:prstGeom>
          </p:spPr>
        </p:pic>
      </p:grpSp>
      <p:sp>
        <p:nvSpPr>
          <p:cNvPr id="21" name="TextBox 4"/>
          <p:cNvSpPr txBox="1"/>
          <p:nvPr/>
        </p:nvSpPr>
        <p:spPr>
          <a:xfrm>
            <a:off x="4726501" y="1580944"/>
            <a:ext cx="3420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服务供需错位</a:t>
            </a:r>
          </a:p>
        </p:txBody>
      </p:sp>
      <p:cxnSp>
        <p:nvCxnSpPr>
          <p:cNvPr id="22" name="直接连接符 21"/>
          <p:cNvCxnSpPr>
            <a:cxnSpLocks/>
          </p:cNvCxnSpPr>
          <p:nvPr/>
        </p:nvCxnSpPr>
        <p:spPr>
          <a:xfrm>
            <a:off x="4643431" y="2280784"/>
            <a:ext cx="3301001" cy="0"/>
          </a:xfrm>
          <a:prstGeom prst="line">
            <a:avLst/>
          </a:prstGeom>
          <a:ln w="57150">
            <a:solidFill>
              <a:srgbClr val="C76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1371630" y="3067032"/>
            <a:ext cx="4724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企业对</a:t>
            </a:r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名员工进行技能培训</a:t>
            </a:r>
          </a:p>
        </p:txBody>
      </p:sp>
      <p:sp>
        <p:nvSpPr>
          <p:cNvPr id="6" name="矩形 5"/>
          <p:cNvSpPr/>
          <p:nvPr/>
        </p:nvSpPr>
        <p:spPr>
          <a:xfrm>
            <a:off x="1371630" y="3755693"/>
            <a:ext cx="8379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B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讲师的</a:t>
            </a:r>
            <a:r>
              <a:rPr lang="zh-CN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培训对象规模达到</a:t>
            </a:r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50</a:t>
            </a:r>
            <a:r>
              <a:rPr lang="zh-CN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人左右才会产生规模效应</a:t>
            </a:r>
            <a:endParaRPr lang="zh-CN" altLang="en-US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1101039" y="3236572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1101039" y="3943299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371630" y="4478694"/>
            <a:ext cx="3493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对</a:t>
            </a:r>
            <a:r>
              <a:rPr lang="en-US" altLang="zh-CN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A</a:t>
            </a:r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企业来讲成本过高</a:t>
            </a:r>
          </a:p>
        </p:txBody>
      </p:sp>
      <p:sp>
        <p:nvSpPr>
          <p:cNvPr id="54" name="椭圆 53"/>
          <p:cNvSpPr/>
          <p:nvPr/>
        </p:nvSpPr>
        <p:spPr>
          <a:xfrm>
            <a:off x="1101039" y="4648234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464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36" name="矩形: 圆角 35"/>
          <p:cNvSpPr/>
          <p:nvPr/>
        </p:nvSpPr>
        <p:spPr>
          <a:xfrm>
            <a:off x="347546" y="463296"/>
            <a:ext cx="3099039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55952" y="620952"/>
            <a:ext cx="2849422" cy="526517"/>
            <a:chOff x="455952" y="620952"/>
            <a:chExt cx="2849422" cy="526517"/>
          </a:xfrm>
        </p:grpSpPr>
        <p:grpSp>
          <p:nvGrpSpPr>
            <p:cNvPr id="38" name="组合 37"/>
            <p:cNvGrpSpPr/>
            <p:nvPr/>
          </p:nvGrpSpPr>
          <p:grpSpPr>
            <a:xfrm>
              <a:off x="455952" y="620952"/>
              <a:ext cx="2849422" cy="500804"/>
              <a:chOff x="455952" y="620952"/>
              <a:chExt cx="2849422" cy="500804"/>
            </a:xfrm>
          </p:grpSpPr>
          <p:pic>
            <p:nvPicPr>
              <p:cNvPr id="40" name="图片 39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5952" y="620952"/>
                <a:ext cx="1147761" cy="470994"/>
              </a:xfrm>
              <a:prstGeom prst="rect">
                <a:avLst/>
              </a:prstGeom>
            </p:spPr>
          </p:pic>
          <p:pic>
            <p:nvPicPr>
              <p:cNvPr id="41" name="图片 40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27843" y="648897"/>
                <a:ext cx="1077531" cy="472859"/>
              </a:xfrm>
              <a:prstGeom prst="rect">
                <a:avLst/>
              </a:prstGeom>
            </p:spPr>
          </p:pic>
        </p:grpSp>
        <p:pic>
          <p:nvPicPr>
            <p:cNvPr id="39" name="图片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3708" y="626267"/>
              <a:ext cx="521202" cy="521202"/>
            </a:xfrm>
            <a:prstGeom prst="rect">
              <a:avLst/>
            </a:prstGeom>
          </p:spPr>
        </p:pic>
      </p:grpSp>
      <p:sp>
        <p:nvSpPr>
          <p:cNvPr id="31" name="椭圆 30"/>
          <p:cNvSpPr/>
          <p:nvPr/>
        </p:nvSpPr>
        <p:spPr>
          <a:xfrm>
            <a:off x="1103831" y="2839779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375108" y="2693350"/>
            <a:ext cx="780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联合办公模式解决了一部分“服务供需错位”问题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1079447" y="3934461"/>
            <a:ext cx="282267" cy="294128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4" name="TextBox 6"/>
          <p:cNvSpPr txBox="1"/>
          <p:nvPr/>
        </p:nvSpPr>
        <p:spPr>
          <a:xfrm>
            <a:off x="1575131" y="3607126"/>
            <a:ext cx="4302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新型模式？</a:t>
            </a:r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 flipH="1">
            <a:off x="6231988" y="2309092"/>
            <a:ext cx="5605463" cy="4546600"/>
          </a:xfrm>
          <a:custGeom>
            <a:avLst/>
            <a:gdLst>
              <a:gd name="T0" fmla="*/ 0 w 4332"/>
              <a:gd name="T1" fmla="*/ 0 h 3638"/>
              <a:gd name="T2" fmla="*/ 1268087 w 4332"/>
              <a:gd name="T3" fmla="*/ 319937 h 3638"/>
              <a:gd name="T4" fmla="*/ 2540056 w 4332"/>
              <a:gd name="T5" fmla="*/ 628626 h 3638"/>
              <a:gd name="T6" fmla="*/ 2012118 w 4332"/>
              <a:gd name="T7" fmla="*/ 1148523 h 3638"/>
              <a:gd name="T8" fmla="*/ 5605463 w 4332"/>
              <a:gd name="T9" fmla="*/ 4546600 h 3638"/>
              <a:gd name="T10" fmla="*/ 4061761 w 4332"/>
              <a:gd name="T11" fmla="*/ 4546600 h 3638"/>
              <a:gd name="T12" fmla="*/ 2972241 w 4332"/>
              <a:gd name="T13" fmla="*/ 3515554 h 3638"/>
              <a:gd name="T14" fmla="*/ 3238798 w 4332"/>
              <a:gd name="T15" fmla="*/ 3253106 h 3638"/>
              <a:gd name="T16" fmla="*/ 3482064 w 4332"/>
              <a:gd name="T17" fmla="*/ 3014403 h 3638"/>
              <a:gd name="T18" fmla="*/ 3146927 w 4332"/>
              <a:gd name="T19" fmla="*/ 2933169 h 3638"/>
              <a:gd name="T20" fmla="*/ 2167394 w 4332"/>
              <a:gd name="T21" fmla="*/ 2695716 h 3638"/>
              <a:gd name="T22" fmla="*/ 2169982 w 4332"/>
              <a:gd name="T23" fmla="*/ 2695716 h 3638"/>
              <a:gd name="T24" fmla="*/ 2013412 w 4332"/>
              <a:gd name="T25" fmla="*/ 2655724 h 3638"/>
              <a:gd name="T26" fmla="*/ 1233150 w 4332"/>
              <a:gd name="T27" fmla="*/ 1919620 h 3638"/>
              <a:gd name="T28" fmla="*/ 707800 w 4332"/>
              <a:gd name="T29" fmla="*/ 2442017 h 3638"/>
              <a:gd name="T30" fmla="*/ 358429 w 4332"/>
              <a:gd name="T31" fmla="*/ 1221008 h 3638"/>
              <a:gd name="T32" fmla="*/ 0 w 4332"/>
              <a:gd name="T33" fmla="*/ 0 h 36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332" h="3638">
                <a:moveTo>
                  <a:pt x="0" y="0"/>
                </a:moveTo>
                <a:lnTo>
                  <a:pt x="980" y="256"/>
                </a:lnTo>
                <a:lnTo>
                  <a:pt x="1963" y="503"/>
                </a:lnTo>
                <a:lnTo>
                  <a:pt x="1555" y="919"/>
                </a:lnTo>
                <a:lnTo>
                  <a:pt x="4332" y="3638"/>
                </a:lnTo>
                <a:lnTo>
                  <a:pt x="3139" y="3638"/>
                </a:lnTo>
                <a:lnTo>
                  <a:pt x="2297" y="2813"/>
                </a:lnTo>
                <a:lnTo>
                  <a:pt x="2503" y="2603"/>
                </a:lnTo>
                <a:lnTo>
                  <a:pt x="2691" y="2412"/>
                </a:lnTo>
                <a:lnTo>
                  <a:pt x="2432" y="2347"/>
                </a:lnTo>
                <a:lnTo>
                  <a:pt x="1675" y="2157"/>
                </a:lnTo>
                <a:lnTo>
                  <a:pt x="1677" y="2157"/>
                </a:lnTo>
                <a:lnTo>
                  <a:pt x="1556" y="2125"/>
                </a:lnTo>
                <a:lnTo>
                  <a:pt x="953" y="1536"/>
                </a:lnTo>
                <a:lnTo>
                  <a:pt x="547" y="1954"/>
                </a:lnTo>
                <a:lnTo>
                  <a:pt x="277" y="977"/>
                </a:lnTo>
                <a:lnTo>
                  <a:pt x="0" y="0"/>
                </a:lnTo>
                <a:close/>
              </a:path>
            </a:pathLst>
          </a:custGeom>
          <a:solidFill>
            <a:srgbClr val="C96A28"/>
          </a:solidFill>
          <a:ln>
            <a:noFill/>
          </a:ln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44" name="Freeform 7"/>
          <p:cNvSpPr>
            <a:spLocks/>
          </p:cNvSpPr>
          <p:nvPr/>
        </p:nvSpPr>
        <p:spPr bwMode="auto">
          <a:xfrm flipH="1">
            <a:off x="8170326" y="4944342"/>
            <a:ext cx="2635250" cy="1911350"/>
          </a:xfrm>
          <a:custGeom>
            <a:avLst/>
            <a:gdLst>
              <a:gd name="T0" fmla="*/ 0 w 2037"/>
              <a:gd name="T1" fmla="*/ 0 h 1530"/>
              <a:gd name="T2" fmla="*/ 975444 w 2037"/>
              <a:gd name="T3" fmla="*/ 246102 h 1530"/>
              <a:gd name="T4" fmla="*/ 1954768 w 2037"/>
              <a:gd name="T5" fmla="*/ 484708 h 1530"/>
              <a:gd name="T6" fmla="*/ 1548549 w 2037"/>
              <a:gd name="T7" fmla="*/ 884468 h 1530"/>
              <a:gd name="T8" fmla="*/ 2635250 w 2037"/>
              <a:gd name="T9" fmla="*/ 1911350 h 1530"/>
              <a:gd name="T10" fmla="*/ 1407537 w 2037"/>
              <a:gd name="T11" fmla="*/ 1911350 h 1530"/>
              <a:gd name="T12" fmla="*/ 948276 w 2037"/>
              <a:gd name="T13" fmla="*/ 1477861 h 1530"/>
              <a:gd name="T14" fmla="*/ 544644 w 2037"/>
              <a:gd name="T15" fmla="*/ 1880119 h 1530"/>
              <a:gd name="T16" fmla="*/ 275556 w 2037"/>
              <a:gd name="T17" fmla="*/ 938186 h 1530"/>
              <a:gd name="T18" fmla="*/ 0 w 2037"/>
              <a:gd name="T19" fmla="*/ 0 h 153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37" h="1530">
                <a:moveTo>
                  <a:pt x="0" y="0"/>
                </a:moveTo>
                <a:lnTo>
                  <a:pt x="754" y="197"/>
                </a:lnTo>
                <a:lnTo>
                  <a:pt x="1511" y="388"/>
                </a:lnTo>
                <a:lnTo>
                  <a:pt x="1197" y="708"/>
                </a:lnTo>
                <a:lnTo>
                  <a:pt x="2037" y="1530"/>
                </a:lnTo>
                <a:lnTo>
                  <a:pt x="1088" y="1530"/>
                </a:lnTo>
                <a:lnTo>
                  <a:pt x="733" y="1183"/>
                </a:lnTo>
                <a:lnTo>
                  <a:pt x="421" y="1505"/>
                </a:lnTo>
                <a:lnTo>
                  <a:pt x="213" y="751"/>
                </a:lnTo>
                <a:lnTo>
                  <a:pt x="0" y="0"/>
                </a:lnTo>
                <a:close/>
              </a:path>
            </a:pathLst>
          </a:custGeom>
          <a:solidFill>
            <a:srgbClr val="C96A28">
              <a:alpha val="60000"/>
            </a:srgbClr>
          </a:solidFill>
          <a:ln>
            <a:noFill/>
          </a:ln>
        </p:spPr>
        <p:txBody>
          <a:bodyPr lIns="121920" tIns="60960" rIns="121920" bIns="60960"/>
          <a:lstStyle/>
          <a:p>
            <a:endParaRPr lang="zh-CN" altLang="en-US"/>
          </a:p>
        </p:txBody>
      </p:sp>
      <p:sp>
        <p:nvSpPr>
          <p:cNvPr id="45" name="TextBox 20"/>
          <p:cNvSpPr txBox="1">
            <a:spLocks noChangeArrowheads="1"/>
          </p:cNvSpPr>
          <p:nvPr/>
        </p:nvSpPr>
        <p:spPr bwMode="auto">
          <a:xfrm>
            <a:off x="9453490" y="3127505"/>
            <a:ext cx="23839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dirty="0">
                <a:solidFill>
                  <a:srgbClr val="FFFFFF"/>
                </a:solidFill>
                <a:latin typeface="Bebas Neue"/>
              </a:rPr>
              <a:t>1000W</a:t>
            </a:r>
          </a:p>
        </p:txBody>
      </p:sp>
      <p:sp>
        <p:nvSpPr>
          <p:cNvPr id="46" name="TextBox 21"/>
          <p:cNvSpPr txBox="1">
            <a:spLocks noChangeArrowheads="1"/>
          </p:cNvSpPr>
          <p:nvPr/>
        </p:nvSpPr>
        <p:spPr bwMode="auto">
          <a:xfrm>
            <a:off x="9034719" y="5507333"/>
            <a:ext cx="16700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700" dirty="0">
                <a:solidFill>
                  <a:srgbClr val="FFFFFF"/>
                </a:solidFill>
                <a:latin typeface="Bebas Neue"/>
              </a:rPr>
              <a:t>3W</a:t>
            </a:r>
          </a:p>
        </p:txBody>
      </p:sp>
    </p:spTree>
    <p:extLst>
      <p:ext uri="{BB962C8B-B14F-4D97-AF65-F5344CB8AC3E}">
        <p14:creationId xmlns:p14="http://schemas.microsoft.com/office/powerpoint/2010/main" val="900107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5" name="矩形: 圆角 14"/>
          <p:cNvSpPr/>
          <p:nvPr/>
        </p:nvSpPr>
        <p:spPr>
          <a:xfrm>
            <a:off x="411655" y="525146"/>
            <a:ext cx="2010604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60364" y="542972"/>
            <a:ext cx="1787351" cy="786991"/>
            <a:chOff x="1285949" y="3499503"/>
            <a:chExt cx="4439143" cy="195460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3361719" y="3993393"/>
              <a:ext cx="2363373" cy="917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spc="300" dirty="0">
                  <a:latin typeface="ADAM.CG PRO" pitchFamily="50" charset="0"/>
                </a:rPr>
                <a:t>Link</a:t>
              </a:r>
              <a:endParaRPr lang="zh-CN" altLang="en-US" b="1" spc="300" dirty="0">
                <a:latin typeface="ADAM.CG PRO" pitchFamily="50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128963" y="4797864"/>
              <a:ext cx="1561273" cy="65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优链</a:t>
              </a:r>
            </a:p>
          </p:txBody>
        </p:sp>
      </p:grpSp>
      <p:sp>
        <p:nvSpPr>
          <p:cNvPr id="14" name="TextBox 4"/>
          <p:cNvSpPr txBox="1"/>
          <p:nvPr/>
        </p:nvSpPr>
        <p:spPr>
          <a:xfrm>
            <a:off x="2570968" y="603329"/>
            <a:ext cx="6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优链，您身边的服务共享专家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193609" y="3878275"/>
            <a:ext cx="3910818" cy="801857"/>
            <a:chOff x="1181686" y="2532185"/>
            <a:chExt cx="3910818" cy="801857"/>
          </a:xfrm>
        </p:grpSpPr>
        <p:sp>
          <p:nvSpPr>
            <p:cNvPr id="30" name="矩形: 圆角 29"/>
            <p:cNvSpPr/>
            <p:nvPr/>
          </p:nvSpPr>
          <p:spPr>
            <a:xfrm>
              <a:off x="1181686" y="2532185"/>
              <a:ext cx="3910818" cy="801857"/>
            </a:xfrm>
            <a:prstGeom prst="roundRect">
              <a:avLst/>
            </a:prstGeom>
            <a:solidFill>
              <a:srgbClr val="F37D2A">
                <a:alpha val="80000"/>
              </a:srgb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FFFF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1336505" y="2696666"/>
              <a:ext cx="364715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spc="300" dirty="0">
                  <a:solidFill>
                    <a:schemeClr val="bg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有服务需求的中小企业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982426" y="3883891"/>
            <a:ext cx="4148220" cy="801857"/>
            <a:chOff x="5092504" y="2532185"/>
            <a:chExt cx="4148220" cy="801857"/>
          </a:xfrm>
        </p:grpSpPr>
        <p:sp>
          <p:nvSpPr>
            <p:cNvPr id="32" name="矩形: 圆角 31"/>
            <p:cNvSpPr/>
            <p:nvPr/>
          </p:nvSpPr>
          <p:spPr>
            <a:xfrm>
              <a:off x="5092504" y="2532185"/>
              <a:ext cx="4148220" cy="801857"/>
            </a:xfrm>
            <a:prstGeom prst="roundRect">
              <a:avLst/>
            </a:prstGeom>
            <a:solidFill>
              <a:srgbClr val="F37D2A">
                <a:alpha val="80000"/>
              </a:srgb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FFFF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5247323" y="2696666"/>
              <a:ext cx="399340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spc="300" dirty="0">
                  <a:solidFill>
                    <a:schemeClr val="bg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通过认证的优质服务企业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746078" y="3620693"/>
            <a:ext cx="2699843" cy="1305789"/>
            <a:chOff x="1181686" y="2532185"/>
            <a:chExt cx="3977549" cy="801857"/>
          </a:xfrm>
        </p:grpSpPr>
        <p:sp>
          <p:nvSpPr>
            <p:cNvPr id="38" name="矩形: 圆角 37"/>
            <p:cNvSpPr/>
            <p:nvPr/>
          </p:nvSpPr>
          <p:spPr>
            <a:xfrm>
              <a:off x="1181686" y="2532185"/>
              <a:ext cx="3910818" cy="801857"/>
            </a:xfrm>
            <a:prstGeom prst="roundRect">
              <a:avLst/>
            </a:prstGeom>
            <a:solidFill>
              <a:srgbClr val="F37D2A">
                <a:alpha val="80000"/>
              </a:srgbClr>
            </a:solidFill>
            <a:ln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dirty="0">
                <a:solidFill>
                  <a:srgbClr val="FFFF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1403235" y="2690361"/>
              <a:ext cx="3756000" cy="4346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4000" spc="300" dirty="0">
                  <a:solidFill>
                    <a:schemeClr val="bg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服务共享</a:t>
              </a:r>
            </a:p>
          </p:txBody>
        </p:sp>
      </p:grpSp>
      <p:sp>
        <p:nvSpPr>
          <p:cNvPr id="26" name="TextBox 4"/>
          <p:cNvSpPr txBox="1"/>
          <p:nvPr/>
        </p:nvSpPr>
        <p:spPr>
          <a:xfrm>
            <a:off x="1566082" y="1922168"/>
            <a:ext cx="3420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优链的市场定位</a:t>
            </a:r>
          </a:p>
        </p:txBody>
      </p:sp>
      <p:cxnSp>
        <p:nvCxnSpPr>
          <p:cNvPr id="27" name="直接连接符 26"/>
          <p:cNvCxnSpPr>
            <a:cxnSpLocks/>
          </p:cNvCxnSpPr>
          <p:nvPr/>
        </p:nvCxnSpPr>
        <p:spPr>
          <a:xfrm>
            <a:off x="754912" y="2586024"/>
            <a:ext cx="4231426" cy="0"/>
          </a:xfrm>
          <a:prstGeom prst="line">
            <a:avLst/>
          </a:prstGeom>
          <a:ln w="57150">
            <a:solidFill>
              <a:srgbClr val="C76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805374" y="1879983"/>
            <a:ext cx="641228" cy="641228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70756" y="1741708"/>
            <a:ext cx="695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</a:t>
            </a:r>
            <a:endParaRPr lang="zh-CN" altLang="en-US" sz="4800" b="1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192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5" name="矩形: 圆角 14"/>
          <p:cNvSpPr/>
          <p:nvPr/>
        </p:nvSpPr>
        <p:spPr>
          <a:xfrm>
            <a:off x="411655" y="525146"/>
            <a:ext cx="2010604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60364" y="542972"/>
            <a:ext cx="1787351" cy="786991"/>
            <a:chOff x="1285949" y="3499503"/>
            <a:chExt cx="4439143" cy="195460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3361719" y="3993393"/>
              <a:ext cx="2363373" cy="917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spc="300" dirty="0">
                  <a:latin typeface="ADAM.CG PRO" pitchFamily="50" charset="0"/>
                </a:rPr>
                <a:t>Link</a:t>
              </a:r>
              <a:endParaRPr lang="zh-CN" altLang="en-US" b="1" spc="300" dirty="0">
                <a:latin typeface="ADAM.CG PRO" pitchFamily="50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128963" y="4797864"/>
              <a:ext cx="1561273" cy="65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优链</a:t>
              </a:r>
            </a:p>
          </p:txBody>
        </p:sp>
      </p:grpSp>
      <p:sp>
        <p:nvSpPr>
          <p:cNvPr id="14" name="TextBox 4"/>
          <p:cNvSpPr txBox="1"/>
          <p:nvPr/>
        </p:nvSpPr>
        <p:spPr>
          <a:xfrm>
            <a:off x="2570968" y="603329"/>
            <a:ext cx="6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优链，您身边的服务共享专家</a:t>
            </a:r>
          </a:p>
        </p:txBody>
      </p:sp>
      <p:sp>
        <p:nvSpPr>
          <p:cNvPr id="48" name="TextBox 4"/>
          <p:cNvSpPr txBox="1"/>
          <p:nvPr/>
        </p:nvSpPr>
        <p:spPr>
          <a:xfrm>
            <a:off x="1566082" y="1922168"/>
            <a:ext cx="3420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优链的市场需求</a:t>
            </a:r>
          </a:p>
        </p:txBody>
      </p:sp>
      <p:cxnSp>
        <p:nvCxnSpPr>
          <p:cNvPr id="49" name="直接连接符 48"/>
          <p:cNvCxnSpPr>
            <a:cxnSpLocks/>
          </p:cNvCxnSpPr>
          <p:nvPr/>
        </p:nvCxnSpPr>
        <p:spPr>
          <a:xfrm>
            <a:off x="754912" y="2586024"/>
            <a:ext cx="4231426" cy="0"/>
          </a:xfrm>
          <a:prstGeom prst="line">
            <a:avLst/>
          </a:prstGeom>
          <a:ln w="57150">
            <a:solidFill>
              <a:srgbClr val="C76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椭圆 56"/>
          <p:cNvSpPr/>
          <p:nvPr/>
        </p:nvSpPr>
        <p:spPr>
          <a:xfrm>
            <a:off x="805374" y="1879983"/>
            <a:ext cx="641228" cy="641228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70756" y="1741708"/>
            <a:ext cx="695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</a:t>
            </a:r>
            <a:endParaRPr lang="zh-CN" altLang="en-US" sz="4800" b="1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101039" y="3236572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368004" y="3090143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招聘会成本高 联合招聘会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1101039" y="3943299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6" name="TextBox 6"/>
          <p:cNvSpPr txBox="1"/>
          <p:nvPr/>
        </p:nvSpPr>
        <p:spPr>
          <a:xfrm>
            <a:off x="1368003" y="3791182"/>
            <a:ext cx="6390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金融服务难找 统一引入金融服务</a:t>
            </a:r>
          </a:p>
        </p:txBody>
      </p:sp>
      <p:sp>
        <p:nvSpPr>
          <p:cNvPr id="27" name="椭圆 26"/>
          <p:cNvSpPr/>
          <p:nvPr/>
        </p:nvSpPr>
        <p:spPr>
          <a:xfrm>
            <a:off x="1101039" y="4707979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28" name="TextBox 6"/>
          <p:cNvSpPr txBox="1"/>
          <p:nvPr/>
        </p:nvSpPr>
        <p:spPr>
          <a:xfrm>
            <a:off x="1368003" y="4555862"/>
            <a:ext cx="6390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单一营销成本高 联合营销相互推广</a:t>
            </a:r>
          </a:p>
        </p:txBody>
      </p:sp>
      <p:sp>
        <p:nvSpPr>
          <p:cNvPr id="29" name="椭圆 28"/>
          <p:cNvSpPr/>
          <p:nvPr/>
        </p:nvSpPr>
        <p:spPr>
          <a:xfrm>
            <a:off x="1101039" y="5458370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30" name="TextBox 6"/>
          <p:cNvSpPr txBox="1"/>
          <p:nvPr/>
        </p:nvSpPr>
        <p:spPr>
          <a:xfrm>
            <a:off x="1368002" y="5306253"/>
            <a:ext cx="7833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通过小微企业互通平台 布局小微企业市场</a:t>
            </a:r>
          </a:p>
        </p:txBody>
      </p:sp>
    </p:spTree>
    <p:extLst>
      <p:ext uri="{BB962C8B-B14F-4D97-AF65-F5344CB8AC3E}">
        <p14:creationId xmlns:p14="http://schemas.microsoft.com/office/powerpoint/2010/main" val="358967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00"/>
            <a:ext cx="12192000" cy="688529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0" y="-29600"/>
            <a:ext cx="12192000" cy="6885292"/>
          </a:xfrm>
          <a:prstGeom prst="rect">
            <a:avLst/>
          </a:prstGeom>
          <a:solidFill>
            <a:srgbClr val="0D0D0D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5" name="矩形: 圆角 14"/>
          <p:cNvSpPr/>
          <p:nvPr/>
        </p:nvSpPr>
        <p:spPr>
          <a:xfrm>
            <a:off x="411655" y="525146"/>
            <a:ext cx="2010604" cy="844062"/>
          </a:xfrm>
          <a:prstGeom prst="roundRect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60364" y="542972"/>
            <a:ext cx="1787351" cy="786991"/>
            <a:chOff x="1285949" y="3499503"/>
            <a:chExt cx="4439143" cy="195460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887"/>
            <a:stretch/>
          </p:blipFill>
          <p:spPr>
            <a:xfrm>
              <a:off x="1285949" y="3499503"/>
              <a:ext cx="2005891" cy="1954604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3361719" y="3993393"/>
              <a:ext cx="2363373" cy="917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spc="300" dirty="0">
                  <a:latin typeface="ADAM.CG PRO" pitchFamily="50" charset="0"/>
                </a:rPr>
                <a:t>Link</a:t>
              </a:r>
              <a:endParaRPr lang="zh-CN" altLang="en-US" b="1" spc="300" dirty="0">
                <a:latin typeface="ADAM.CG PRO" pitchFamily="50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128963" y="4797864"/>
              <a:ext cx="1561273" cy="652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100" b="1" spc="300" dirty="0">
                  <a:latin typeface="幼圆" panose="02010509060101010101" pitchFamily="49" charset="-122"/>
                  <a:ea typeface="幼圆" panose="02010509060101010101" pitchFamily="49" charset="-122"/>
                </a:rPr>
                <a:t>优链</a:t>
              </a:r>
            </a:p>
          </p:txBody>
        </p:sp>
      </p:grpSp>
      <p:sp>
        <p:nvSpPr>
          <p:cNvPr id="14" name="TextBox 4"/>
          <p:cNvSpPr txBox="1"/>
          <p:nvPr/>
        </p:nvSpPr>
        <p:spPr>
          <a:xfrm>
            <a:off x="2570968" y="603329"/>
            <a:ext cx="6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优链，您身边的服务共享专家</a:t>
            </a:r>
          </a:p>
        </p:txBody>
      </p:sp>
      <p:sp>
        <p:nvSpPr>
          <p:cNvPr id="48" name="TextBox 4"/>
          <p:cNvSpPr txBox="1"/>
          <p:nvPr/>
        </p:nvSpPr>
        <p:spPr>
          <a:xfrm>
            <a:off x="1566082" y="1922168"/>
            <a:ext cx="550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优链的盈利模式</a:t>
            </a:r>
          </a:p>
        </p:txBody>
      </p:sp>
      <p:cxnSp>
        <p:nvCxnSpPr>
          <p:cNvPr id="49" name="直接连接符 48"/>
          <p:cNvCxnSpPr>
            <a:cxnSpLocks/>
          </p:cNvCxnSpPr>
          <p:nvPr/>
        </p:nvCxnSpPr>
        <p:spPr>
          <a:xfrm>
            <a:off x="754912" y="2586024"/>
            <a:ext cx="4131413" cy="0"/>
          </a:xfrm>
          <a:prstGeom prst="line">
            <a:avLst/>
          </a:prstGeom>
          <a:ln w="57150">
            <a:solidFill>
              <a:srgbClr val="C76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椭圆 56"/>
          <p:cNvSpPr/>
          <p:nvPr/>
        </p:nvSpPr>
        <p:spPr>
          <a:xfrm>
            <a:off x="805374" y="1879983"/>
            <a:ext cx="641228" cy="641228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70756" y="1741708"/>
            <a:ext cx="695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3</a:t>
            </a:r>
            <a:endParaRPr lang="zh-CN" altLang="en-US" sz="4800" b="1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993300" y="3117024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282224" y="2960735"/>
            <a:ext cx="2993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签约入驻的会费  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993300" y="3823751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1" name="TextBox 6"/>
          <p:cNvSpPr txBox="1"/>
          <p:nvPr/>
        </p:nvSpPr>
        <p:spPr>
          <a:xfrm>
            <a:off x="1260264" y="3671634"/>
            <a:ext cx="7326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企业间服务购买产生费用抽取佣金</a:t>
            </a:r>
          </a:p>
        </p:txBody>
      </p:sp>
      <p:sp>
        <p:nvSpPr>
          <p:cNvPr id="62" name="椭圆 61"/>
          <p:cNvSpPr/>
          <p:nvPr/>
        </p:nvSpPr>
        <p:spPr>
          <a:xfrm>
            <a:off x="993300" y="4538351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1282224" y="4356258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小微企业股权投资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993300" y="5249250"/>
            <a:ext cx="172961" cy="172961"/>
          </a:xfrm>
          <a:prstGeom prst="ellipse">
            <a:avLst/>
          </a:prstGeom>
          <a:solidFill>
            <a:srgbClr val="F37D2A">
              <a:alpha val="80000"/>
            </a:srgb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dirty="0">
              <a:solidFill>
                <a:srgbClr val="FFFFFF"/>
              </a:solidFill>
              <a:latin typeface="宋体" panose="02010600030101010101" pitchFamily="2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282224" y="5067157"/>
            <a:ext cx="3647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spc="3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自身优链平台营销收入</a:t>
            </a:r>
            <a:endParaRPr lang="en-US" altLang="zh-CN" sz="2400" spc="3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1197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419</Words>
  <Application>Microsoft Office PowerPoint</Application>
  <PresentationFormat>宽屏</PresentationFormat>
  <Paragraphs>87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Bebas Neue</vt:lpstr>
      <vt:lpstr>等线</vt:lpstr>
      <vt:lpstr>等线 Light</vt:lpstr>
      <vt:lpstr>宋体</vt:lpstr>
      <vt:lpstr>微软雅黑</vt:lpstr>
      <vt:lpstr>幼圆</vt:lpstr>
      <vt:lpstr>ADAM.CG PRO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 PPT TEMPLATE</dc:title>
  <dc:creator>Paier</dc:creator>
  <cp:lastModifiedBy>绿草家园</cp:lastModifiedBy>
  <cp:revision>44</cp:revision>
  <dcterms:created xsi:type="dcterms:W3CDTF">2017-03-02T09:27:21Z</dcterms:created>
  <dcterms:modified xsi:type="dcterms:W3CDTF">2017-03-02T16:27:59Z</dcterms:modified>
</cp:coreProperties>
</file>