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14" r:id="rId2"/>
    <p:sldId id="879" r:id="rId3"/>
    <p:sldId id="892" r:id="rId4"/>
    <p:sldId id="915" r:id="rId5"/>
    <p:sldId id="929" r:id="rId6"/>
    <p:sldId id="897" r:id="rId7"/>
    <p:sldId id="919" r:id="rId8"/>
    <p:sldId id="930" r:id="rId9"/>
    <p:sldId id="863" r:id="rId10"/>
    <p:sldId id="917" r:id="rId11"/>
    <p:sldId id="931" r:id="rId12"/>
    <p:sldId id="909" r:id="rId13"/>
    <p:sldId id="925" r:id="rId14"/>
    <p:sldId id="923" r:id="rId15"/>
    <p:sldId id="932" r:id="rId16"/>
    <p:sldId id="926" r:id="rId17"/>
    <p:sldId id="878" r:id="rId18"/>
  </p:sldIdLst>
  <p:sldSz cx="9145588" cy="6859588"/>
  <p:notesSz cx="6858000" cy="9144000"/>
  <p:custDataLst>
    <p:tags r:id="rId20"/>
  </p:custDataLst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215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叶昕安" initials="叶昕安" lastIdx="6" clrIdx="1">
    <p:extLst>
      <p:ext uri="{19B8F6BF-5375-455C-9EA6-DF929625EA0E}">
        <p15:presenceInfo xmlns:p15="http://schemas.microsoft.com/office/powerpoint/2012/main" userId="019e17d25cad6b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37"/>
    <a:srgbClr val="FCA14C"/>
    <a:srgbClr val="FF9900"/>
    <a:srgbClr val="42BAC8"/>
    <a:srgbClr val="009900"/>
    <a:srgbClr val="84E403"/>
    <a:srgbClr val="FF6600"/>
    <a:srgbClr val="0070C0"/>
    <a:srgbClr val="005DA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4424" autoAdjust="0"/>
  </p:normalViewPr>
  <p:slideViewPr>
    <p:cSldViewPr>
      <p:cViewPr varScale="1">
        <p:scale>
          <a:sx n="61" d="100"/>
          <a:sy n="61" d="100"/>
        </p:scale>
        <p:origin x="138" y="138"/>
      </p:cViewPr>
      <p:guideLst>
        <p:guide orient="horz" pos="1616"/>
        <p:guide pos="2155"/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1278"/>
    </p:cViewPr>
  </p:sorterViewPr>
  <p:notesViewPr>
    <p:cSldViewPr>
      <p:cViewPr varScale="1">
        <p:scale>
          <a:sx n="68" d="100"/>
          <a:sy n="68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ple\Desktop\&#23574;&#28925;&#26102;&#21051;\&#24037;&#20316;&#31807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ple\Desktop\&#23574;&#28925;&#26102;&#21051;\&#24037;&#20316;&#31807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ple\Desktop\&#23574;&#28925;&#26102;&#21051;\&#24037;&#20316;&#31807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pple\Desktop\&#23574;&#28925;&#26102;&#21051;\&#24037;&#20316;&#31807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营业收入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Sheet1!$E$1:$F$1</c:f>
              <c:strCache>
                <c:ptCount val="2"/>
                <c:pt idx="0">
                  <c:v>58同城</c:v>
                </c:pt>
                <c:pt idx="1">
                  <c:v>赶集网</c:v>
                </c:pt>
              </c:strCache>
            </c:strRef>
          </c:cat>
          <c:val>
            <c:numRef>
              <c:f>Sheet1!$E$2:$F$2</c:f>
              <c:numCache>
                <c:formatCode>General</c:formatCode>
                <c:ptCount val="2"/>
                <c:pt idx="0">
                  <c:v>2.7</c:v>
                </c:pt>
                <c:pt idx="1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销售及市场费用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Sheet1!$E$1:$F$1</c:f>
              <c:strCache>
                <c:ptCount val="2"/>
                <c:pt idx="0">
                  <c:v>58同城</c:v>
                </c:pt>
                <c:pt idx="1">
                  <c:v>赶集网</c:v>
                </c:pt>
              </c:strCache>
            </c:strRef>
          </c:cat>
          <c:val>
            <c:numRef>
              <c:f>Sheet1!$E$3:$F$3</c:f>
              <c:numCache>
                <c:formatCode>General</c:formatCode>
                <c:ptCount val="2"/>
                <c:pt idx="0">
                  <c:v>6.5</c:v>
                </c:pt>
                <c:pt idx="1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4077888"/>
        <c:axId val="204074752"/>
      </c:barChart>
      <c:catAx>
        <c:axId val="20407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年份：</a:t>
                </a:r>
                <a:r>
                  <a:rPr 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2011</a:t>
                </a:r>
                <a:r>
                  <a:rPr lang="zh-CN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4074752"/>
        <c:crosses val="autoZero"/>
        <c:auto val="1"/>
        <c:lblAlgn val="ctr"/>
        <c:lblOffset val="100"/>
        <c:noMultiLvlLbl val="0"/>
      </c:catAx>
      <c:valAx>
        <c:axId val="2040747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单位：亿元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crossAx val="2040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生活服务行业市场份额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Sheet1!$L$3</c:f>
              <c:strCache>
                <c:ptCount val="1"/>
                <c:pt idx="0">
                  <c:v>市场份额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Sheet1!$M$2:$O$2</c:f>
              <c:strCache>
                <c:ptCount val="3"/>
                <c:pt idx="0">
                  <c:v>58同城</c:v>
                </c:pt>
                <c:pt idx="1">
                  <c:v>赶集网</c:v>
                </c:pt>
                <c:pt idx="2">
                  <c:v>其他</c:v>
                </c:pt>
              </c:strCache>
            </c:strRef>
          </c:cat>
          <c:val>
            <c:numRef>
              <c:f>Sheet1!$M$3:$O$3</c:f>
              <c:numCache>
                <c:formatCode>0.0%</c:formatCode>
                <c:ptCount val="3"/>
                <c:pt idx="0">
                  <c:v>0.47499999999999998</c:v>
                </c:pt>
                <c:pt idx="1">
                  <c:v>0.34100000000000003</c:v>
                </c:pt>
                <c:pt idx="2">
                  <c:v>0.184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/>
              <a:t>58</a:t>
            </a:r>
            <a:r>
              <a:rPr lang="zh-CN"/>
              <a:t>同城营收增长趋势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Sheet1!$N$42</c:f>
              <c:strCache>
                <c:ptCount val="1"/>
                <c:pt idx="0">
                  <c:v>会员费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Sheet1!$M$43:$M$56</c:f>
              <c:strCache>
                <c:ptCount val="14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</c:strCache>
            </c:strRef>
          </c:cat>
          <c:val>
            <c:numRef>
              <c:f>Sheet1!$N$43:$N$56</c:f>
              <c:numCache>
                <c:formatCode>General</c:formatCode>
                <c:ptCount val="14"/>
                <c:pt idx="0">
                  <c:v>8</c:v>
                </c:pt>
                <c:pt idx="1">
                  <c:v>11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  <c:pt idx="5">
                  <c:v>21</c:v>
                </c:pt>
                <c:pt idx="6">
                  <c:v>24</c:v>
                </c:pt>
                <c:pt idx="7">
                  <c:v>26</c:v>
                </c:pt>
                <c:pt idx="8">
                  <c:v>28</c:v>
                </c:pt>
                <c:pt idx="9">
                  <c:v>35</c:v>
                </c:pt>
                <c:pt idx="10">
                  <c:v>37</c:v>
                </c:pt>
                <c:pt idx="11">
                  <c:v>40</c:v>
                </c:pt>
                <c:pt idx="12">
                  <c:v>42</c:v>
                </c:pt>
                <c:pt idx="13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Sheet1!$O$42</c:f>
              <c:strCache>
                <c:ptCount val="1"/>
                <c:pt idx="0">
                  <c:v>在线营销收入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Sheet1!$M$43:$M$56</c:f>
              <c:strCache>
                <c:ptCount val="14"/>
                <c:pt idx="0">
                  <c:v>12Q1</c:v>
                </c:pt>
                <c:pt idx="1">
                  <c:v>12Q2</c:v>
                </c:pt>
                <c:pt idx="2">
                  <c:v>12Q3</c:v>
                </c:pt>
                <c:pt idx="3">
                  <c:v>12Q4</c:v>
                </c:pt>
                <c:pt idx="4">
                  <c:v>13Q1</c:v>
                </c:pt>
                <c:pt idx="5">
                  <c:v>13Q2</c:v>
                </c:pt>
                <c:pt idx="6">
                  <c:v>13Q3</c:v>
                </c:pt>
                <c:pt idx="7">
                  <c:v>13Q4</c:v>
                </c:pt>
                <c:pt idx="8">
                  <c:v>14Q1</c:v>
                </c:pt>
                <c:pt idx="9">
                  <c:v>14Q2</c:v>
                </c:pt>
                <c:pt idx="10">
                  <c:v>14Q3</c:v>
                </c:pt>
                <c:pt idx="11">
                  <c:v>14Q4</c:v>
                </c:pt>
                <c:pt idx="12">
                  <c:v>15Q1</c:v>
                </c:pt>
                <c:pt idx="13">
                  <c:v>15Q2</c:v>
                </c:pt>
              </c:strCache>
            </c:strRef>
          </c:cat>
          <c:val>
            <c:numRef>
              <c:f>Sheet1!$O$43:$O$56</c:f>
              <c:numCache>
                <c:formatCode>General</c:formatCode>
                <c:ptCount val="14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14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29</c:v>
                </c:pt>
                <c:pt idx="10">
                  <c:v>35</c:v>
                </c:pt>
                <c:pt idx="11">
                  <c:v>40</c:v>
                </c:pt>
                <c:pt idx="12">
                  <c:v>44</c:v>
                </c:pt>
                <c:pt idx="1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75296"/>
        <c:axId val="209475688"/>
      </c:barChart>
      <c:catAx>
        <c:axId val="2094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9475688"/>
        <c:crosses val="autoZero"/>
        <c:auto val="1"/>
        <c:lblAlgn val="ctr"/>
        <c:lblOffset val="100"/>
        <c:noMultiLvlLbl val="0"/>
      </c:catAx>
      <c:valAx>
        <c:axId val="20947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947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dirty="0"/>
              <a:t>安居客</a:t>
            </a:r>
            <a:r>
              <a:rPr lang="en-US" dirty="0"/>
              <a:t>2015</a:t>
            </a:r>
            <a:r>
              <a:rPr lang="zh-CN" dirty="0"/>
              <a:t>年</a:t>
            </a:r>
            <a:r>
              <a:rPr lang="zh-CN" dirty="0" smtClean="0"/>
              <a:t>流量</a:t>
            </a:r>
            <a:r>
              <a:rPr lang="zh-CN" altLang="en-US" dirty="0" smtClean="0"/>
              <a:t>同比</a:t>
            </a:r>
            <a:r>
              <a:rPr lang="zh-CN" dirty="0" smtClean="0"/>
              <a:t>增长</a:t>
            </a:r>
            <a:r>
              <a:rPr lang="zh-CN" dirty="0"/>
              <a:t>趋势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流量增长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Sheet1!$B$27:$D$27</c:f>
              <c:strCache>
                <c:ptCount val="3"/>
                <c:pt idx="0">
                  <c:v>Q2</c:v>
                </c:pt>
                <c:pt idx="1">
                  <c:v>Q3</c:v>
                </c:pt>
                <c:pt idx="2">
                  <c:v>Q4</c:v>
                </c:pt>
              </c:strCache>
            </c:strRef>
          </c:cat>
          <c:val>
            <c:numRef>
              <c:f>Sheet1!$B$28:$D$28</c:f>
              <c:numCache>
                <c:formatCode>0%</c:formatCode>
                <c:ptCount val="3"/>
                <c:pt idx="0">
                  <c:v>2.1</c:v>
                </c:pt>
                <c:pt idx="1">
                  <c:v>2</c:v>
                </c:pt>
                <c:pt idx="2">
                  <c:v>2.2000000000000002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9476472"/>
        <c:axId val="209476864"/>
      </c:lineChart>
      <c:catAx>
        <c:axId val="20947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9476864"/>
        <c:crosses val="autoZero"/>
        <c:auto val="1"/>
        <c:lblAlgn val="ctr"/>
        <c:lblOffset val="100"/>
        <c:noMultiLvlLbl val="0"/>
      </c:catAx>
      <c:valAx>
        <c:axId val="20947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947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19T13:48:22.130" idx="5">
    <p:pos x="10" y="10"/>
    <p:text>图标最好重做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CC7B-F96E-4B2C-992B-B794D87698E3}" type="datetimeFigureOut">
              <a:rPr lang="zh-CN" altLang="en-US" smtClean="0"/>
              <a:t>2016/2/21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1FB53-074E-453F-8BCF-006D7CFC3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4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9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24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1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7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5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31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437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98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EACC-3148-4639-B8F8-DA7D85113A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41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98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74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24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18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3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 advTm="1000">
    <p:pull/>
  </p:transition>
  <p:timing>
    <p:tnLst>
      <p:par>
        <p:cTn id="1" dur="indefinite" restart="never" nodeType="tmRoot"/>
      </p:par>
    </p:tnLst>
  </p:timing>
  <p:txStyles>
    <p:titleStyle>
      <a:lvl1pPr algn="l" defTabSz="914621" rtl="0" eaLnBrk="1" latinLnBrk="0" hangingPunct="1">
        <a:spcBef>
          <a:spcPct val="0"/>
        </a:spcBef>
        <a:buNone/>
        <a:defRPr sz="277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83" indent="-342983" algn="l" defTabSz="914621" rtl="0" eaLnBrk="1" latinLnBrk="0" hangingPunct="1">
        <a:spcBef>
          <a:spcPct val="20000"/>
        </a:spcBef>
        <a:buFont typeface="Arial" pitchFamily="34" charset="0"/>
        <a:buChar char="•"/>
        <a:defRPr sz="322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3129" indent="-285819" algn="l" defTabSz="914621" rtl="0" eaLnBrk="1" latinLnBrk="0" hangingPunct="1">
        <a:spcBef>
          <a:spcPct val="20000"/>
        </a:spcBef>
        <a:buFont typeface="Arial" pitchFamily="34" charset="0"/>
        <a:buChar char="–"/>
        <a:defRPr sz="277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276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587" indent="-228655" algn="l" defTabSz="914621" rtl="0" eaLnBrk="1" latinLnBrk="0" hangingPunct="1">
        <a:spcBef>
          <a:spcPct val="20000"/>
        </a:spcBef>
        <a:buFont typeface="Arial" pitchFamily="34" charset="0"/>
        <a:buChar char="–"/>
        <a:defRPr sz="202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897" indent="-228655" algn="l" defTabSz="914621" rtl="0" eaLnBrk="1" latinLnBrk="0" hangingPunct="1">
        <a:spcBef>
          <a:spcPct val="20000"/>
        </a:spcBef>
        <a:buFont typeface="Arial" pitchFamily="34" charset="0"/>
        <a:buChar char="»"/>
        <a:defRPr sz="2026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520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518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82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7139" indent="-228655" algn="l" defTabSz="914621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1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2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931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42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55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6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73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484" algn="l" defTabSz="914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9276" r="22965" b="8252"/>
          <a:stretch/>
        </p:blipFill>
        <p:spPr>
          <a:xfrm>
            <a:off x="3493008" y="672770"/>
            <a:ext cx="2214919" cy="1833036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1056" y="3448409"/>
            <a:ext cx="9146778" cy="1853593"/>
          </a:xfrm>
          <a:prstGeom prst="rect">
            <a:avLst/>
          </a:prstGeom>
          <a:solidFill>
            <a:srgbClr val="42B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文本框 99"/>
          <p:cNvSpPr txBox="1"/>
          <p:nvPr/>
        </p:nvSpPr>
        <p:spPr>
          <a:xfrm>
            <a:off x="1590230" y="3683333"/>
            <a:ext cx="5971083" cy="78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450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赶集并购案</a:t>
            </a:r>
            <a:endParaRPr lang="en-GB" altLang="zh-CN" sz="45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00"/>
          <p:cNvSpPr txBox="1"/>
          <p:nvPr/>
        </p:nvSpPr>
        <p:spPr>
          <a:xfrm>
            <a:off x="1590231" y="4439647"/>
            <a:ext cx="597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与启示</a:t>
            </a:r>
            <a:endParaRPr lang="en-GB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2812" r="3059" b="36367"/>
          <a:stretch/>
        </p:blipFill>
        <p:spPr>
          <a:xfrm>
            <a:off x="4600935" y="2451874"/>
            <a:ext cx="2646163" cy="81024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5062" t="20781" r="4263" b="11670"/>
          <a:stretch/>
        </p:blipFill>
        <p:spPr>
          <a:xfrm>
            <a:off x="2169459" y="2505807"/>
            <a:ext cx="2431008" cy="702381"/>
          </a:xfrm>
          <a:prstGeom prst="rect">
            <a:avLst/>
          </a:prstGeom>
          <a:blipFill dpi="0" rotWithShape="1">
            <a:blip r:embed="rId9">
              <a:alphaModFix amt="1000"/>
            </a:blip>
            <a:srcRect/>
            <a:stretch>
              <a:fillRect/>
            </a:stretch>
          </a:blip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214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7"/>
          <p:cNvSpPr>
            <a:spLocks noChangeArrowheads="1"/>
          </p:cNvSpPr>
          <p:nvPr/>
        </p:nvSpPr>
        <p:spPr bwMode="auto">
          <a:xfrm>
            <a:off x="4052016" y="2293605"/>
            <a:ext cx="1038405" cy="916478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66" tIns="45732" rIns="91466" bIns="45732"/>
          <a:lstStyle/>
          <a:p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7" name="Freeform 8"/>
          <p:cNvSpPr>
            <a:spLocks noChangeArrowheads="1"/>
          </p:cNvSpPr>
          <p:nvPr/>
        </p:nvSpPr>
        <p:spPr bwMode="auto">
          <a:xfrm>
            <a:off x="3023137" y="3210081"/>
            <a:ext cx="1028878" cy="991131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66" tIns="45732" rIns="91466" bIns="45732"/>
          <a:lstStyle/>
          <a:p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8" name="Freeform 9"/>
          <p:cNvSpPr>
            <a:spLocks noChangeArrowheads="1"/>
          </p:cNvSpPr>
          <p:nvPr/>
        </p:nvSpPr>
        <p:spPr bwMode="auto">
          <a:xfrm>
            <a:off x="3613790" y="4201213"/>
            <a:ext cx="955841" cy="1045134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66" tIns="45732" rIns="91466" bIns="45732"/>
          <a:lstStyle/>
          <a:p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59" name="Freeform 10"/>
          <p:cNvSpPr>
            <a:spLocks noChangeArrowheads="1"/>
          </p:cNvSpPr>
          <p:nvPr/>
        </p:nvSpPr>
        <p:spPr bwMode="auto">
          <a:xfrm>
            <a:off x="4569630" y="4201213"/>
            <a:ext cx="959016" cy="1045134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66" tIns="45732" rIns="91466" bIns="45732"/>
          <a:lstStyle/>
          <a:p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60" name="Freeform 11"/>
          <p:cNvSpPr>
            <a:spLocks noChangeArrowheads="1"/>
          </p:cNvSpPr>
          <p:nvPr/>
        </p:nvSpPr>
        <p:spPr bwMode="auto">
          <a:xfrm>
            <a:off x="5090421" y="3210081"/>
            <a:ext cx="1028878" cy="991131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66" tIns="45732" rIns="91466" bIns="45732"/>
          <a:lstStyle/>
          <a:p>
            <a:endParaRPr lang="zh-CN" altLang="zh-CN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itchFamily="2" charset="-122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4318754" y="2755804"/>
            <a:ext cx="487400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1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wiss911 UCm BT" pitchFamily="2" charset="0"/>
              </a:rPr>
              <a:t>01</a:t>
            </a:r>
            <a:endParaRPr lang="zh-CN" altLang="en-US" sz="210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wiss911 UCm BT" pitchFamily="2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5279356" y="3440383"/>
            <a:ext cx="487402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10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wiss911 UCm BT" pitchFamily="2" charset="0"/>
              </a:rPr>
              <a:t>02</a:t>
            </a:r>
            <a:endParaRPr lang="zh-CN" altLang="en-US" sz="210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wiss911 UCm BT" pitchFamily="2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920519" y="4580818"/>
            <a:ext cx="487402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1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wiss911 UCm BT" pitchFamily="2" charset="0"/>
              </a:rPr>
              <a:t>03</a:t>
            </a:r>
            <a:endParaRPr lang="zh-CN" altLang="en-US" sz="21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wiss911 UCm BT" pitchFamily="2" charset="0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725728" y="4559384"/>
            <a:ext cx="487400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1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wiss911 UCm BT" pitchFamily="2" charset="0"/>
              </a:rPr>
              <a:t>04</a:t>
            </a:r>
            <a:endParaRPr lang="zh-CN" altLang="en-US" sz="21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wiss911 UCm BT" pitchFamily="2" charset="0"/>
            </a:endParaRPr>
          </a:p>
        </p:txBody>
      </p:sp>
      <p:sp>
        <p:nvSpPr>
          <p:cNvPr id="65" name="矩形 11"/>
          <p:cNvSpPr>
            <a:spLocks noChangeArrowheads="1"/>
          </p:cNvSpPr>
          <p:nvPr/>
        </p:nvSpPr>
        <p:spPr bwMode="auto">
          <a:xfrm>
            <a:off x="3329081" y="3449913"/>
            <a:ext cx="487400" cy="3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10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wiss911 UCm BT" pitchFamily="2" charset="0"/>
              </a:rPr>
              <a:t>05</a:t>
            </a:r>
            <a:endParaRPr lang="zh-CN" altLang="en-US" sz="210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Swiss911 UCm BT" pitchFamily="2" charset="0"/>
            </a:endParaRPr>
          </a:p>
        </p:txBody>
      </p:sp>
      <p:sp>
        <p:nvSpPr>
          <p:cNvPr id="66" name="TextBox 12"/>
          <p:cNvSpPr>
            <a:spLocks noChangeArrowheads="1"/>
          </p:cNvSpPr>
          <p:nvPr/>
        </p:nvSpPr>
        <p:spPr bwMode="auto">
          <a:xfrm>
            <a:off x="5058995" y="2231541"/>
            <a:ext cx="322008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如何妥善处理同质化业务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如何有效利用协同效应，共享资源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Box 13"/>
          <p:cNvSpPr>
            <a:spLocks noChangeArrowheads="1"/>
          </p:cNvSpPr>
          <p:nvPr/>
        </p:nvSpPr>
        <p:spPr bwMode="auto">
          <a:xfrm>
            <a:off x="6409556" y="3399762"/>
            <a:ext cx="288903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并购后垄断质疑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Box 14"/>
          <p:cNvSpPr>
            <a:spLocks noChangeArrowheads="1"/>
          </p:cNvSpPr>
          <p:nvPr/>
        </p:nvSpPr>
        <p:spPr bwMode="auto">
          <a:xfrm>
            <a:off x="5925744" y="4846749"/>
            <a:ext cx="2641658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如何妥善处理人员架构，避免不合理裁员所带来的管理成本提升，人才流失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风险，企业内部稳定问题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Box 15"/>
          <p:cNvSpPr>
            <a:spLocks noChangeArrowheads="1"/>
          </p:cNvSpPr>
          <p:nvPr/>
        </p:nvSpPr>
        <p:spPr bwMode="auto">
          <a:xfrm>
            <a:off x="396330" y="4544962"/>
            <a:ext cx="3254986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如何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使新企业文化获得员工认可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如何使新战略目标在员工中形成一致性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Box 16"/>
          <p:cNvSpPr>
            <a:spLocks noChangeArrowheads="1"/>
          </p:cNvSpPr>
          <p:nvPr/>
        </p:nvSpPr>
        <p:spPr bwMode="auto">
          <a:xfrm>
            <a:off x="1096912" y="2796189"/>
            <a:ext cx="2749936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如何提升员工合作热情与积极性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14370" indent="-21437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如何维系竞争所带来的创新活力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Box 17"/>
          <p:cNvSpPr>
            <a:spLocks noChangeArrowheads="1"/>
          </p:cNvSpPr>
          <p:nvPr/>
        </p:nvSpPr>
        <p:spPr bwMode="auto">
          <a:xfrm>
            <a:off x="5058996" y="1939547"/>
            <a:ext cx="20370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营运风险</a:t>
            </a:r>
          </a:p>
        </p:txBody>
      </p:sp>
      <p:sp>
        <p:nvSpPr>
          <p:cNvPr id="72" name="TextBox 18"/>
          <p:cNvSpPr>
            <a:spLocks noChangeArrowheads="1"/>
          </p:cNvSpPr>
          <p:nvPr/>
        </p:nvSpPr>
        <p:spPr bwMode="auto">
          <a:xfrm>
            <a:off x="6409556" y="3085531"/>
            <a:ext cx="2051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市场高度垄断质疑</a:t>
            </a:r>
          </a:p>
        </p:txBody>
      </p:sp>
      <p:sp>
        <p:nvSpPr>
          <p:cNvPr id="73" name="TextBox 19"/>
          <p:cNvSpPr>
            <a:spLocks noChangeArrowheads="1"/>
          </p:cNvSpPr>
          <p:nvPr/>
        </p:nvSpPr>
        <p:spPr bwMode="auto">
          <a:xfrm>
            <a:off x="5925743" y="4534107"/>
            <a:ext cx="14423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人员架构调整</a:t>
            </a:r>
          </a:p>
        </p:txBody>
      </p:sp>
      <p:sp>
        <p:nvSpPr>
          <p:cNvPr id="74" name="TextBox 20"/>
          <p:cNvSpPr>
            <a:spLocks noChangeArrowheads="1"/>
          </p:cNvSpPr>
          <p:nvPr/>
        </p:nvSpPr>
        <p:spPr bwMode="auto">
          <a:xfrm>
            <a:off x="396330" y="4229144"/>
            <a:ext cx="13749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企业文化融合</a:t>
            </a:r>
          </a:p>
        </p:txBody>
      </p:sp>
      <p:sp>
        <p:nvSpPr>
          <p:cNvPr id="75" name="TextBox 21"/>
          <p:cNvSpPr>
            <a:spLocks noChangeArrowheads="1"/>
          </p:cNvSpPr>
          <p:nvPr/>
        </p:nvSpPr>
        <p:spPr bwMode="auto">
          <a:xfrm>
            <a:off x="1096910" y="2474016"/>
            <a:ext cx="14824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团队优化整合</a:t>
            </a:r>
          </a:p>
        </p:txBody>
      </p:sp>
      <p:sp>
        <p:nvSpPr>
          <p:cNvPr id="76" name="TextBox 22"/>
          <p:cNvSpPr>
            <a:spLocks noChangeArrowheads="1"/>
          </p:cNvSpPr>
          <p:nvPr/>
        </p:nvSpPr>
        <p:spPr bwMode="auto">
          <a:xfrm>
            <a:off x="4082382" y="3746958"/>
            <a:ext cx="9915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潜在风险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0" y="265885"/>
            <a:ext cx="3492487" cy="432279"/>
            <a:chOff x="-1" y="339502"/>
            <a:chExt cx="3491881" cy="360040"/>
          </a:xfrm>
        </p:grpSpPr>
        <p:sp>
          <p:nvSpPr>
            <p:cNvPr id="36" name="五边形 35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燕尾形 36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五边形 38"/>
          <p:cNvSpPr/>
          <p:nvPr/>
        </p:nvSpPr>
        <p:spPr>
          <a:xfrm>
            <a:off x="1" y="838212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0" name="文本框 39"/>
          <p:cNvSpPr txBox="1"/>
          <p:nvPr/>
        </p:nvSpPr>
        <p:spPr>
          <a:xfrm>
            <a:off x="0" y="874381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合并潜在风险</a:t>
            </a:r>
          </a:p>
        </p:txBody>
      </p:sp>
      <p:sp>
        <p:nvSpPr>
          <p:cNvPr id="41" name="标题 1"/>
          <p:cNvSpPr txBox="1">
            <a:spLocks/>
          </p:cNvSpPr>
          <p:nvPr/>
        </p:nvSpPr>
        <p:spPr>
          <a:xfrm>
            <a:off x="-18259" y="301633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龙头强强合并，机遇与挑战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7278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 autoUpdateAnimBg="0"/>
      <p:bldP spid="57" grpId="0" bldLvl="0" animBg="1" autoUpdateAnimBg="0"/>
      <p:bldP spid="58" grpId="0" bldLvl="0" animBg="1" autoUpdateAnimBg="0"/>
      <p:bldP spid="59" grpId="0" bldLvl="0" animBg="1" autoUpdateAnimBg="0"/>
      <p:bldP spid="60" grpId="0" bldLvl="0" animBg="1" autoUpdateAnimBg="0"/>
      <p:bldP spid="61" grpId="0" bldLvl="0" autoUpdateAnimBg="0"/>
      <p:bldP spid="62" grpId="0" bldLvl="0" autoUpdateAnimBg="0"/>
      <p:bldP spid="63" grpId="0" bldLvl="0" autoUpdateAnimBg="0"/>
      <p:bldP spid="64" grpId="0" bldLvl="0" autoUpdateAnimBg="0"/>
      <p:bldP spid="65" grpId="0" bldLvl="0" autoUpdateAnimBg="0"/>
      <p:bldP spid="66" grpId="0" bldLvl="0" autoUpdateAnimBg="0"/>
      <p:bldP spid="67" grpId="0" bldLvl="0" autoUpdateAnimBg="0"/>
      <p:bldP spid="68" grpId="0" bldLvl="0" autoUpdateAnimBg="0"/>
      <p:bldP spid="69" grpId="0" bldLvl="0" autoUpdateAnimBg="0"/>
      <p:bldP spid="70" grpId="0" bldLvl="0" autoUpdateAnimBg="0"/>
      <p:bldP spid="71" grpId="0" bldLvl="0" autoUpdateAnimBg="0"/>
      <p:bldP spid="72" grpId="0" bldLvl="0" autoUpdateAnimBg="0"/>
      <p:bldP spid="73" grpId="0" bldLvl="0" autoUpdateAnimBg="0"/>
      <p:bldP spid="74" grpId="0" bldLvl="0" autoUpdateAnimBg="0"/>
      <p:bldP spid="75" grpId="0" bldLvl="0" autoUpdateAnimBg="0"/>
      <p:bldP spid="76" grpId="0" bldLvl="0" autoUpdateAnimBg="0"/>
      <p:bldP spid="39" grpId="0" animBg="1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-1" y="0"/>
            <a:ext cx="2521279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63" tIns="34282" rIns="68563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7" name="TextBox 21"/>
          <p:cNvSpPr txBox="1"/>
          <p:nvPr/>
        </p:nvSpPr>
        <p:spPr>
          <a:xfrm>
            <a:off x="207886" y="2935473"/>
            <a:ext cx="2105503" cy="101591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r">
              <a:defRPr/>
            </a:pPr>
            <a:r>
              <a:rPr lang="zh-CN" altLang="en-US" sz="3601" b="1" spc="1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3601" b="1" spc="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091336" y="1944606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52673" y="1944605"/>
            <a:ext cx="2807338" cy="383745"/>
            <a:chOff x="6339098" y="1573726"/>
            <a:chExt cx="3744416" cy="511504"/>
          </a:xfrm>
        </p:grpSpPr>
        <p:sp>
          <p:nvSpPr>
            <p:cNvPr id="19" name="圆角矩形 18"/>
            <p:cNvSpPr/>
            <p:nvPr/>
          </p:nvSpPr>
          <p:spPr>
            <a:xfrm>
              <a:off x="6339098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59450" y="1622460"/>
              <a:ext cx="355500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十年相傍发展，博弈中共进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091336" y="2572135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34756" y="2572141"/>
            <a:ext cx="2807338" cy="383745"/>
            <a:chOff x="6315199" y="2410178"/>
            <a:chExt cx="3744416" cy="511504"/>
          </a:xfrm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59449" y="2446831"/>
              <a:ext cx="3481523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从竞争到合并，天意与人为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091336" y="3236728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752673" y="3236728"/>
            <a:ext cx="2899398" cy="383745"/>
            <a:chOff x="6339097" y="3296031"/>
            <a:chExt cx="386720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5644" y="3343517"/>
              <a:ext cx="372065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龙头强强联合，机遇与挑战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091336" y="3900583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52672" y="3900572"/>
            <a:ext cx="2807338" cy="383743"/>
            <a:chOff x="6339096" y="4180901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339096" y="418090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45930" y="4218212"/>
              <a:ext cx="3482955" cy="446221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组建多赢格局，成型与维系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1433" y="4558217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52673" y="4558217"/>
            <a:ext cx="2807338" cy="383745"/>
            <a:chOff x="6339097" y="5057483"/>
            <a:chExt cx="3744416" cy="511504"/>
          </a:xfrm>
        </p:grpSpPr>
        <p:sp>
          <p:nvSpPr>
            <p:cNvPr id="35" name="圆角矩形 3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85644" y="5090077"/>
              <a:ext cx="3482825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en-US" altLang="zh-CN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2015</a:t>
              </a: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合并年，思考与展望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3207884" y="3838547"/>
            <a:ext cx="432179" cy="5096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2" rIns="68562" bIns="34282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9333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412 L -1.47197E-6 -1.96714E-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2 0.04119 L -1.47197E-6 4.00833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2 L -1.47197E-6 -4.28604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2 0.0412 L -1.47197E-6 -1.15251E-6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2 0.0412 L -1.47197E-6 -2.30734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 animBg="1"/>
      <p:bldP spid="17" grpId="1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29" grpId="2" animBg="1"/>
      <p:bldP spid="33" grpId="0" animBg="1"/>
      <p:bldP spid="33" grpId="1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090557" y="3350430"/>
            <a:ext cx="1645476" cy="198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一流用户体验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C2C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平台事业部日流量破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完善产品矩阵</a:t>
            </a:r>
            <a:endParaRPr lang="en-US" altLang="zh-CN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生活服务前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榜单占据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9382" y="3007173"/>
            <a:ext cx="1331111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ALL IN APP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07275" y="3365439"/>
            <a:ext cx="1671695" cy="198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成功切换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点击式付费，突破日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第一家用户自主付费占主导企业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中长期盈利才开始发力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90683" y="2997942"/>
            <a:ext cx="1331111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付费模式突破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4264" y="3350430"/>
            <a:ext cx="1659755" cy="198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大批量投资收购，鲸吞十几家公司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精准整合，未来将与垂直业务优势整合，构建全新生态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43612" y="2997942"/>
            <a:ext cx="1331111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大批量收并购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10320" y="3350430"/>
            <a:ext cx="165975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组建五大主营事业群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优化员工福利，创造员工情怀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79668" y="2997942"/>
            <a:ext cx="1331111" cy="346249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团队优化建设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2720598" y="2713687"/>
            <a:ext cx="0" cy="29313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565648" y="2713687"/>
            <a:ext cx="0" cy="29313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402410" y="2713687"/>
            <a:ext cx="0" cy="293135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953293" y="2349674"/>
            <a:ext cx="7268368" cy="3628646"/>
          </a:xfrm>
          <a:prstGeom prst="rect">
            <a:avLst/>
          </a:prstGeom>
          <a:solidFill>
            <a:schemeClr val="bg2">
              <a:alpha val="62000"/>
            </a:schemeClr>
          </a:solidFill>
          <a:ln w="2857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59" name="组合 58"/>
          <p:cNvGrpSpPr/>
          <p:nvPr/>
        </p:nvGrpSpPr>
        <p:grpSpPr>
          <a:xfrm>
            <a:off x="0" y="261442"/>
            <a:ext cx="3492487" cy="432279"/>
            <a:chOff x="-1" y="339502"/>
            <a:chExt cx="3491881" cy="360040"/>
          </a:xfrm>
        </p:grpSpPr>
        <p:sp>
          <p:nvSpPr>
            <p:cNvPr id="60" name="五边形 59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1" name="燕尾形 60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燕尾形 61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五边形 62"/>
          <p:cNvSpPr/>
          <p:nvPr/>
        </p:nvSpPr>
        <p:spPr>
          <a:xfrm>
            <a:off x="1" y="833769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4" name="文本框 63"/>
          <p:cNvSpPr txBox="1"/>
          <p:nvPr/>
        </p:nvSpPr>
        <p:spPr>
          <a:xfrm>
            <a:off x="0" y="869938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多赢格局成型</a:t>
            </a:r>
          </a:p>
        </p:txBody>
      </p:sp>
      <p:graphicFrame>
        <p:nvGraphicFramePr>
          <p:cNvPr id="24" name="图表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53569"/>
              </p:ext>
            </p:extLst>
          </p:nvPr>
        </p:nvGraphicFramePr>
        <p:xfrm>
          <a:off x="1860704" y="2644540"/>
          <a:ext cx="5409889" cy="306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" name="标题 1"/>
          <p:cNvSpPr txBox="1">
            <a:spLocks/>
          </p:cNvSpPr>
          <p:nvPr/>
        </p:nvSpPr>
        <p:spPr>
          <a:xfrm>
            <a:off x="-18259" y="297189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组建多赢格局，成型与维系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7" name="图表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6165"/>
              </p:ext>
            </p:extLst>
          </p:nvPr>
        </p:nvGraphicFramePr>
        <p:xfrm>
          <a:off x="1858767" y="2653974"/>
          <a:ext cx="5416608" cy="304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44" y="2619785"/>
            <a:ext cx="5416608" cy="30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4513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63" grpId="0" animBg="1"/>
      <p:bldP spid="64" grpId="0"/>
      <p:bldGraphic spid="24" grpId="0">
        <p:bldAsOne/>
      </p:bldGraphic>
      <p:bldGraphic spid="24" grpId="1">
        <p:bldAsOne/>
      </p:bldGraphic>
      <p:bldP spid="65" grpId="0"/>
      <p:bldGraphic spid="57" grpId="0">
        <p:bldAsOne/>
      </p:bldGraphic>
      <p:bldGraphic spid="57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52866" y="3756562"/>
            <a:ext cx="2069850" cy="554022"/>
          </a:xfrm>
          <a:prstGeom prst="rect">
            <a:avLst/>
          </a:prstGeom>
          <a:noFill/>
        </p:spPr>
        <p:txBody>
          <a:bodyPr wrap="none" lIns="91466" tIns="45732" rIns="91466" bIns="45732">
            <a:spAutoFit/>
          </a:bodyPr>
          <a:lstStyle/>
          <a:p>
            <a:pPr marL="342983" indent="-3429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业绩同比由盈转亏</a:t>
            </a:r>
            <a:endParaRPr lang="en-US" altLang="zh-CN" sz="15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83" indent="-3429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成本费用降幅较低</a:t>
            </a:r>
            <a:endParaRPr lang="en-US" altLang="zh-CN" sz="15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1606" y="4877093"/>
            <a:ext cx="2646931" cy="1015687"/>
          </a:xfrm>
          <a:prstGeom prst="rect">
            <a:avLst/>
          </a:prstGeom>
          <a:noFill/>
        </p:spPr>
        <p:txBody>
          <a:bodyPr wrap="none" lIns="91466" tIns="45732" rIns="91466" bIns="45732">
            <a:spAutoFit/>
          </a:bodyPr>
          <a:lstStyle/>
          <a:p>
            <a:pPr marL="342983" indent="-3429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裁撤数十家核心区域代理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被指消化虚增业绩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marL="342983" indent="-3429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业务渠道整合仍将继续，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集团整合阵痛不断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6777" y="2901355"/>
            <a:ext cx="2380832" cy="750230"/>
          </a:xfrm>
          <a:prstGeom prst="rect">
            <a:avLst/>
          </a:prstGeom>
          <a:noFill/>
        </p:spPr>
        <p:txBody>
          <a:bodyPr wrap="none" lIns="91466" tIns="45732" rIns="91466" bIns="45732">
            <a:spAutoFit/>
          </a:bodyPr>
          <a:lstStyle/>
          <a:p>
            <a:pPr marL="342983" indent="-34298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42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重复业务整合后易洗车</a:t>
            </a:r>
            <a:endParaRPr lang="en-US" altLang="zh-CN" sz="1425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2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遭裁撤</a:t>
            </a:r>
            <a:endParaRPr lang="en-US" altLang="zh-CN" sz="1425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57244" indent="-257244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42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  员工不满围堵公司大楼</a:t>
            </a:r>
            <a:endParaRPr lang="en-US" altLang="zh-CN" sz="1425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15360" y="2620824"/>
            <a:ext cx="1945026" cy="2682717"/>
            <a:chOff x="681032" y="1902140"/>
            <a:chExt cx="1944688" cy="2681281"/>
          </a:xfrm>
        </p:grpSpPr>
        <p:sp>
          <p:nvSpPr>
            <p:cNvPr id="45" name="椭圆​​ 2"/>
            <p:cNvSpPr/>
            <p:nvPr/>
          </p:nvSpPr>
          <p:spPr>
            <a:xfrm>
              <a:off x="681032" y="1902140"/>
              <a:ext cx="1944688" cy="2447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kern="0" dirty="0">
                <a:solidFill>
                  <a:srgbClr val="000000"/>
                </a:solidFill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46" name="椭圆​​ 6"/>
            <p:cNvSpPr/>
            <p:nvPr/>
          </p:nvSpPr>
          <p:spPr>
            <a:xfrm>
              <a:off x="897230" y="4432300"/>
              <a:ext cx="1512168" cy="151121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47" name="矩形​​ 16"/>
            <p:cNvSpPr>
              <a:spLocks noChangeArrowheads="1"/>
            </p:cNvSpPr>
            <p:nvPr/>
          </p:nvSpPr>
          <p:spPr bwMode="auto">
            <a:xfrm>
              <a:off x="933996" y="2412848"/>
              <a:ext cx="1415527" cy="830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1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裁撤消化</a:t>
              </a:r>
              <a:endParaRPr lang="en-US" altLang="zh-CN" sz="2401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1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虚增业绩</a:t>
              </a:r>
              <a:endParaRPr lang="en-US" altLang="zh-CN" sz="2401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81180" y="2247562"/>
            <a:ext cx="1440113" cy="1947302"/>
            <a:chOff x="3146420" y="1529078"/>
            <a:chExt cx="1439862" cy="1946260"/>
          </a:xfrm>
        </p:grpSpPr>
        <p:sp>
          <p:nvSpPr>
            <p:cNvPr id="49" name="椭圆​​ 2"/>
            <p:cNvSpPr/>
            <p:nvPr/>
          </p:nvSpPr>
          <p:spPr>
            <a:xfrm>
              <a:off x="3146420" y="1529078"/>
              <a:ext cx="1439862" cy="1812925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kern="0">
                <a:solidFill>
                  <a:srgbClr val="000000"/>
                </a:solidFill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50" name="椭圆​​ 9"/>
            <p:cNvSpPr/>
            <p:nvPr/>
          </p:nvSpPr>
          <p:spPr>
            <a:xfrm>
              <a:off x="3273494" y="3380494"/>
              <a:ext cx="1116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51" name="矩形​​ 17"/>
            <p:cNvSpPr>
              <a:spLocks noChangeArrowheads="1"/>
            </p:cNvSpPr>
            <p:nvPr/>
          </p:nvSpPr>
          <p:spPr bwMode="auto">
            <a:xfrm>
              <a:off x="3225763" y="1855757"/>
              <a:ext cx="1223200" cy="71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26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竞合效果</a:t>
              </a:r>
              <a:endParaRPr lang="en-US" altLang="zh-CN" sz="2026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26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不如人意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508736" y="1971189"/>
            <a:ext cx="1013001" cy="1358403"/>
            <a:chOff x="5073645" y="1252853"/>
            <a:chExt cx="1012825" cy="1357676"/>
          </a:xfrm>
        </p:grpSpPr>
        <p:sp>
          <p:nvSpPr>
            <p:cNvPr id="53" name="椭圆​​ 2"/>
            <p:cNvSpPr/>
            <p:nvPr/>
          </p:nvSpPr>
          <p:spPr>
            <a:xfrm>
              <a:off x="5073645" y="1252853"/>
              <a:ext cx="1012825" cy="1274762"/>
            </a:xfrm>
            <a:custGeom>
              <a:avLst/>
              <a:gdLst/>
              <a:ahLst/>
              <a:cxnLst/>
              <a:rect l="l" t="t" r="r" b="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kern="0">
                <a:solidFill>
                  <a:srgbClr val="000000"/>
                </a:solidFill>
                <a:latin typeface="Arial" pitchFamily="34" charset="0"/>
                <a:ea typeface="华文细黑" pitchFamily="2" charset="-122"/>
              </a:endParaRPr>
            </a:p>
          </p:txBody>
        </p:sp>
        <p:sp>
          <p:nvSpPr>
            <p:cNvPr id="54" name="椭圆​​ 10"/>
            <p:cNvSpPr/>
            <p:nvPr/>
          </p:nvSpPr>
          <p:spPr>
            <a:xfrm>
              <a:off x="5217790" y="2515685"/>
              <a:ext cx="720000" cy="94844"/>
            </a:xfrm>
            <a:prstGeom prst="ellipse">
              <a:avLst/>
            </a:prstGeom>
            <a:gradFill flip="none" rotWithShape="1">
              <a:gsLst>
                <a:gs pos="80000">
                  <a:sysClr val="window" lastClr="FFFFFF">
                    <a:alpha val="0"/>
                  </a:sysClr>
                </a:gs>
                <a:gs pos="0">
                  <a:srgbClr val="FFFFFF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800" kern="0">
                <a:solidFill>
                  <a:prstClr val="white"/>
                </a:solidFill>
              </a:endParaRPr>
            </a:p>
          </p:txBody>
        </p:sp>
        <p:sp>
          <p:nvSpPr>
            <p:cNvPr id="55" name="矩形​​ 18"/>
            <p:cNvSpPr>
              <a:spLocks noChangeArrowheads="1"/>
            </p:cNvSpPr>
            <p:nvPr/>
          </p:nvSpPr>
          <p:spPr bwMode="auto">
            <a:xfrm>
              <a:off x="5083057" y="1463486"/>
              <a:ext cx="992408" cy="57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裁员激起</a:t>
              </a:r>
              <a:endParaRPr lang="en-US" altLang="zh-CN" sz="1575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75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员工不满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333450"/>
            <a:ext cx="3492487" cy="432279"/>
            <a:chOff x="-1" y="339502"/>
            <a:chExt cx="3491881" cy="360040"/>
          </a:xfrm>
        </p:grpSpPr>
        <p:sp>
          <p:nvSpPr>
            <p:cNvPr id="27" name="五边形 26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燕尾形 27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五边形 29"/>
          <p:cNvSpPr/>
          <p:nvPr/>
        </p:nvSpPr>
        <p:spPr>
          <a:xfrm>
            <a:off x="1" y="905777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1" name="文本框 30"/>
          <p:cNvSpPr txBox="1"/>
          <p:nvPr/>
        </p:nvSpPr>
        <p:spPr>
          <a:xfrm>
            <a:off x="0" y="941946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整合阵痛不断</a:t>
            </a:r>
          </a:p>
        </p:txBody>
      </p:sp>
      <p:sp>
        <p:nvSpPr>
          <p:cNvPr id="32" name="标题 1"/>
          <p:cNvSpPr txBox="1">
            <a:spLocks/>
          </p:cNvSpPr>
          <p:nvPr/>
        </p:nvSpPr>
        <p:spPr>
          <a:xfrm>
            <a:off x="-18259" y="369197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组建多赢格局，成型与维系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53292" y="1970771"/>
            <a:ext cx="7725205" cy="3944054"/>
          </a:xfrm>
          <a:prstGeom prst="rect">
            <a:avLst/>
          </a:prstGeom>
          <a:solidFill>
            <a:schemeClr val="bg2">
              <a:alpha val="62000"/>
            </a:schemeClr>
          </a:solidFill>
          <a:ln w="2857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388" y="2050381"/>
            <a:ext cx="5720875" cy="37791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771" y="2026504"/>
            <a:ext cx="5748048" cy="3804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26" y="2025211"/>
            <a:ext cx="5716737" cy="38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34545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30" grpId="0" animBg="1"/>
      <p:bldP spid="31" grpId="0"/>
      <p:bldP spid="32" grpId="0"/>
      <p:bldP spid="33" grpId="0" animBg="1"/>
      <p:bldP spid="33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5"/>
          <p:cNvSpPr>
            <a:spLocks noChangeArrowheads="1"/>
          </p:cNvSpPr>
          <p:nvPr/>
        </p:nvSpPr>
        <p:spPr bwMode="auto">
          <a:xfrm rot="10800000">
            <a:off x="985576" y="3888752"/>
            <a:ext cx="2689960" cy="754633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2168" tIns="36085" rIns="72168" bIns="36085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2" name="AutoShape 3"/>
          <p:cNvSpPr>
            <a:spLocks noChangeArrowheads="1"/>
          </p:cNvSpPr>
          <p:nvPr/>
        </p:nvSpPr>
        <p:spPr bwMode="auto">
          <a:xfrm rot="10800000">
            <a:off x="1783172" y="2857790"/>
            <a:ext cx="1094768" cy="305566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168" tIns="36085" rIns="72168" bIns="36085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3" name="AutoShape 6"/>
          <p:cNvSpPr>
            <a:spLocks noChangeArrowheads="1"/>
          </p:cNvSpPr>
          <p:nvPr/>
        </p:nvSpPr>
        <p:spPr bwMode="auto">
          <a:xfrm>
            <a:off x="1987832" y="2185280"/>
            <a:ext cx="685446" cy="583731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68" tIns="36085" rIns="72168" bIns="36085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 rot="10800000">
            <a:off x="1455903" y="3285046"/>
            <a:ext cx="1749306" cy="491620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68" tIns="36085" rIns="72168" bIns="36085"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75" name="AutoShape 5"/>
          <p:cNvSpPr>
            <a:spLocks noChangeArrowheads="1"/>
          </p:cNvSpPr>
          <p:nvPr/>
        </p:nvSpPr>
        <p:spPr bwMode="auto">
          <a:xfrm rot="10800000">
            <a:off x="543822" y="4739585"/>
            <a:ext cx="3573467" cy="707513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  <a:gd name="connsiteX0" fmla="*/ 0 w 20550"/>
              <a:gd name="connsiteY0" fmla="*/ 611 h 21600"/>
              <a:gd name="connsiteX1" fmla="*/ 2378 w 20550"/>
              <a:gd name="connsiteY1" fmla="*/ 21600 h 21600"/>
              <a:gd name="connsiteX2" fmla="*/ 17122 w 20550"/>
              <a:gd name="connsiteY2" fmla="*/ 21600 h 21600"/>
              <a:gd name="connsiteX3" fmla="*/ 20550 w 20550"/>
              <a:gd name="connsiteY3" fmla="*/ 0 h 21600"/>
              <a:gd name="connsiteX4" fmla="*/ 0 w 20550"/>
              <a:gd name="connsiteY4" fmla="*/ 611 h 21600"/>
              <a:gd name="connsiteX0" fmla="*/ 0 w 19214"/>
              <a:gd name="connsiteY0" fmla="*/ 306 h 21295"/>
              <a:gd name="connsiteX1" fmla="*/ 2378 w 19214"/>
              <a:gd name="connsiteY1" fmla="*/ 21295 h 21295"/>
              <a:gd name="connsiteX2" fmla="*/ 17122 w 19214"/>
              <a:gd name="connsiteY2" fmla="*/ 21295 h 21295"/>
              <a:gd name="connsiteX3" fmla="*/ 19214 w 19214"/>
              <a:gd name="connsiteY3" fmla="*/ 0 h 21295"/>
              <a:gd name="connsiteX4" fmla="*/ 0 w 19214"/>
              <a:gd name="connsiteY4" fmla="*/ 306 h 21295"/>
              <a:gd name="connsiteX0" fmla="*/ 0 w 19071"/>
              <a:gd name="connsiteY0" fmla="*/ 1 h 21295"/>
              <a:gd name="connsiteX1" fmla="*/ 2235 w 19071"/>
              <a:gd name="connsiteY1" fmla="*/ 21295 h 21295"/>
              <a:gd name="connsiteX2" fmla="*/ 16979 w 19071"/>
              <a:gd name="connsiteY2" fmla="*/ 21295 h 21295"/>
              <a:gd name="connsiteX3" fmla="*/ 19071 w 19071"/>
              <a:gd name="connsiteY3" fmla="*/ 0 h 21295"/>
              <a:gd name="connsiteX4" fmla="*/ 0 w 19071"/>
              <a:gd name="connsiteY4" fmla="*/ 1 h 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1" h="21295">
                <a:moveTo>
                  <a:pt x="0" y="1"/>
                </a:moveTo>
                <a:lnTo>
                  <a:pt x="2235" y="21295"/>
                </a:lnTo>
                <a:lnTo>
                  <a:pt x="16979" y="21295"/>
                </a:lnTo>
                <a:lnTo>
                  <a:pt x="19071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68" tIns="36085" rIns="72168" bIns="36085" rtlCol="0" anchor="ctr"/>
          <a:lstStyle/>
          <a:p>
            <a:pPr algn="ctr"/>
            <a:endParaRPr lang="zh-CN" altLang="en-US" sz="1350" dirty="0"/>
          </a:p>
        </p:txBody>
      </p:sp>
      <p:cxnSp>
        <p:nvCxnSpPr>
          <p:cNvPr id="76" name="直接连接符 75"/>
          <p:cNvCxnSpPr/>
          <p:nvPr/>
        </p:nvCxnSpPr>
        <p:spPr>
          <a:xfrm>
            <a:off x="2396255" y="2555424"/>
            <a:ext cx="2824806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385330" y="3059289"/>
            <a:ext cx="2835732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2396255" y="3645884"/>
            <a:ext cx="2824806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370351" y="4347081"/>
            <a:ext cx="2850712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2370351" y="5104489"/>
            <a:ext cx="2850712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1" name="TextBox 29"/>
          <p:cNvSpPr txBox="1"/>
          <p:nvPr/>
        </p:nvSpPr>
        <p:spPr>
          <a:xfrm>
            <a:off x="5531831" y="4821004"/>
            <a:ext cx="3505459" cy="553006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提升平台用户体验，严格把关信息质量与安全，建设用户反馈接受平台，满足用户需求</a:t>
            </a:r>
          </a:p>
        </p:txBody>
      </p:sp>
      <p:sp>
        <p:nvSpPr>
          <p:cNvPr id="82" name="TextBox 30"/>
          <p:cNvSpPr txBox="1"/>
          <p:nvPr/>
        </p:nvSpPr>
        <p:spPr>
          <a:xfrm>
            <a:off x="3961427" y="4743845"/>
            <a:ext cx="1403455" cy="380651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用户导向</a:t>
            </a:r>
          </a:p>
        </p:txBody>
      </p:sp>
      <p:sp>
        <p:nvSpPr>
          <p:cNvPr id="83" name="TextBox 31"/>
          <p:cNvSpPr txBox="1"/>
          <p:nvPr/>
        </p:nvSpPr>
        <p:spPr>
          <a:xfrm>
            <a:off x="5535890" y="4078634"/>
            <a:ext cx="3505459" cy="553006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推进五大创新事业部和事业群发展完善，加强团队建设，优化员工福利，塑造企业情怀</a:t>
            </a:r>
          </a:p>
        </p:txBody>
      </p:sp>
      <p:sp>
        <p:nvSpPr>
          <p:cNvPr id="84" name="TextBox 32"/>
          <p:cNvSpPr txBox="1"/>
          <p:nvPr/>
        </p:nvSpPr>
        <p:spPr>
          <a:xfrm>
            <a:off x="3961427" y="3997848"/>
            <a:ext cx="1403455" cy="380651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团队整合</a:t>
            </a:r>
          </a:p>
        </p:txBody>
      </p:sp>
      <p:sp>
        <p:nvSpPr>
          <p:cNvPr id="85" name="TextBox 33"/>
          <p:cNvSpPr txBox="1"/>
          <p:nvPr/>
        </p:nvSpPr>
        <p:spPr>
          <a:xfrm>
            <a:off x="5531830" y="3429000"/>
            <a:ext cx="3639743" cy="553006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加强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58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同城与赶集网优势资源整合，关联渠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道，共享用户资源及商家信息，推进平台互通</a:t>
            </a:r>
          </a:p>
        </p:txBody>
      </p:sp>
      <p:sp>
        <p:nvSpPr>
          <p:cNvPr id="86" name="TextBox 34"/>
          <p:cNvSpPr txBox="1"/>
          <p:nvPr/>
        </p:nvSpPr>
        <p:spPr>
          <a:xfrm>
            <a:off x="3961426" y="3304905"/>
            <a:ext cx="1403455" cy="380651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资源整合</a:t>
            </a:r>
          </a:p>
        </p:txBody>
      </p:sp>
      <p:sp>
        <p:nvSpPr>
          <p:cNvPr id="87" name="TextBox 35"/>
          <p:cNvSpPr txBox="1"/>
          <p:nvPr/>
        </p:nvSpPr>
        <p:spPr>
          <a:xfrm>
            <a:off x="5512337" y="2751899"/>
            <a:ext cx="3505459" cy="553006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加速布局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O2O,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推进并购收购项目与企业垂直业务优势整合，逐步增厚业绩，扭亏为盈</a:t>
            </a:r>
          </a:p>
        </p:txBody>
      </p:sp>
      <p:sp>
        <p:nvSpPr>
          <p:cNvPr id="88" name="TextBox 36"/>
          <p:cNvSpPr txBox="1"/>
          <p:nvPr/>
        </p:nvSpPr>
        <p:spPr>
          <a:xfrm>
            <a:off x="3961426" y="2725636"/>
            <a:ext cx="1403455" cy="380651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经营整合</a:t>
            </a:r>
          </a:p>
        </p:txBody>
      </p:sp>
      <p:sp>
        <p:nvSpPr>
          <p:cNvPr id="89" name="TextBox 37"/>
          <p:cNvSpPr txBox="1"/>
          <p:nvPr/>
        </p:nvSpPr>
        <p:spPr>
          <a:xfrm>
            <a:off x="5531830" y="2119480"/>
            <a:ext cx="3505459" cy="553006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入口生态，加强核心业务优势整合，全面发展垂直生态链，推进构建异业生态圈</a:t>
            </a:r>
          </a:p>
        </p:txBody>
      </p:sp>
      <p:sp>
        <p:nvSpPr>
          <p:cNvPr id="90" name="TextBox 38"/>
          <p:cNvSpPr txBox="1"/>
          <p:nvPr/>
        </p:nvSpPr>
        <p:spPr>
          <a:xfrm>
            <a:off x="3961426" y="2205658"/>
            <a:ext cx="1403455" cy="380651"/>
          </a:xfrm>
          <a:prstGeom prst="rect">
            <a:avLst/>
          </a:prstGeom>
          <a:noFill/>
        </p:spPr>
        <p:txBody>
          <a:bodyPr wrap="square" lIns="72168" tIns="36085" rIns="72168" bIns="36085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放大格局</a:t>
            </a: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395605" y="356599"/>
            <a:ext cx="2469389" cy="432279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sz="2026" dirty="0">
                <a:solidFill>
                  <a:schemeClr val="bg1"/>
                </a:solidFill>
              </a:rPr>
              <a:t>单击此处添加标题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0" y="265885"/>
            <a:ext cx="3492487" cy="432279"/>
            <a:chOff x="-1" y="339502"/>
            <a:chExt cx="3491881" cy="360040"/>
          </a:xfrm>
        </p:grpSpPr>
        <p:sp>
          <p:nvSpPr>
            <p:cNvPr id="32" name="五边形 31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3" name="燕尾形 32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燕尾形 33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五边形 34"/>
          <p:cNvSpPr/>
          <p:nvPr/>
        </p:nvSpPr>
        <p:spPr>
          <a:xfrm>
            <a:off x="1" y="838212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文本框 35"/>
          <p:cNvSpPr txBox="1"/>
          <p:nvPr/>
        </p:nvSpPr>
        <p:spPr>
          <a:xfrm>
            <a:off x="0" y="874381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多赢格局维系</a:t>
            </a: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-18259" y="301632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组建多赢格局，成型与维系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52587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6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7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7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7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  <p:bldP spid="35" grpId="0" animBg="1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8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7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17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7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  <p:bldP spid="35" grpId="0" animBg="1"/>
          <p:bldP spid="36" grpId="0"/>
          <p:bldP spid="3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-1" y="0"/>
            <a:ext cx="2521279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63" tIns="34282" rIns="68563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7" name="TextBox 21"/>
          <p:cNvSpPr txBox="1"/>
          <p:nvPr/>
        </p:nvSpPr>
        <p:spPr>
          <a:xfrm>
            <a:off x="207886" y="2695302"/>
            <a:ext cx="2105503" cy="101591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r">
              <a:defRPr/>
            </a:pPr>
            <a:r>
              <a:rPr lang="zh-CN" altLang="en-US" sz="3601" b="1" spc="1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3601" b="1" spc="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091336" y="2000823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52673" y="2000822"/>
            <a:ext cx="2807338" cy="383745"/>
            <a:chOff x="6339098" y="1573726"/>
            <a:chExt cx="3744416" cy="511504"/>
          </a:xfrm>
        </p:grpSpPr>
        <p:sp>
          <p:nvSpPr>
            <p:cNvPr id="19" name="圆角矩形 18"/>
            <p:cNvSpPr/>
            <p:nvPr/>
          </p:nvSpPr>
          <p:spPr>
            <a:xfrm>
              <a:off x="6339098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59450" y="1622460"/>
              <a:ext cx="355500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十年相傍发展，博弈中共进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091336" y="2628352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34756" y="2628358"/>
            <a:ext cx="2807338" cy="383745"/>
            <a:chOff x="6315199" y="2410178"/>
            <a:chExt cx="3744416" cy="511504"/>
          </a:xfrm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59449" y="2446831"/>
              <a:ext cx="3481523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从竞争到合并，天意与人为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091336" y="3292945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752673" y="3292945"/>
            <a:ext cx="2899398" cy="383745"/>
            <a:chOff x="6339097" y="3296031"/>
            <a:chExt cx="386720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5644" y="3343517"/>
              <a:ext cx="372065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龙头强强联合，机遇与挑战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091336" y="3956800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52672" y="3956789"/>
            <a:ext cx="2807338" cy="383743"/>
            <a:chOff x="6339096" y="4180901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339096" y="418090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45930" y="4218212"/>
              <a:ext cx="3482955" cy="446221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组建多赢格局，成型与维系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1433" y="4614434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752673" y="4614434"/>
            <a:ext cx="2807338" cy="383745"/>
            <a:chOff x="6339097" y="5057483"/>
            <a:chExt cx="3744416" cy="511504"/>
          </a:xfrm>
        </p:grpSpPr>
        <p:sp>
          <p:nvSpPr>
            <p:cNvPr id="35" name="圆角矩形 3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85644" y="5090077"/>
              <a:ext cx="3482825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en-US" altLang="zh-CN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2015</a:t>
              </a: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合并年，思考与展望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3207884" y="4543033"/>
            <a:ext cx="432179" cy="5096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2" rIns="68562" bIns="34282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78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412 L -1.47197E-6 -1.94399E-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2 0.04119 L -1.47197E-6 4.03147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2 L -1.47197E-6 -4.2629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2 0.0412 L -1.47197E-6 -1.12937E-6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2 0.0412 L -1.47197E-6 -2.28419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 animBg="1"/>
      <p:bldP spid="17" grpId="1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33" grpId="0" animBg="1"/>
      <p:bldP spid="33" grpId="1" animBg="1"/>
      <p:bldP spid="33" grpId="2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1442"/>
            <a:ext cx="3492487" cy="432279"/>
            <a:chOff x="-1" y="339502"/>
            <a:chExt cx="3491881" cy="360040"/>
          </a:xfrm>
        </p:grpSpPr>
        <p:sp>
          <p:nvSpPr>
            <p:cNvPr id="3" name="五边形 2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4" name="燕尾形 3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1"/>
          <p:cNvSpPr txBox="1">
            <a:spLocks/>
          </p:cNvSpPr>
          <p:nvPr/>
        </p:nvSpPr>
        <p:spPr>
          <a:xfrm>
            <a:off x="-18259" y="297190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2015</a:t>
            </a: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并购年，思考与展望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974" y="2230191"/>
            <a:ext cx="4023153" cy="25677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8390" y="2230191"/>
            <a:ext cx="3142001" cy="346354"/>
          </a:xfrm>
          <a:prstGeom prst="rect">
            <a:avLst/>
          </a:prstGeom>
        </p:spPr>
        <p:txBody>
          <a:bodyPr lIns="91466" tIns="45732" rIns="91466" bIns="45732"/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b="1" kern="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2101" dirty="0">
                <a:solidFill>
                  <a:srgbClr val="42BAC8"/>
                </a:solidFill>
              </a:rPr>
              <a:t>竞争是否</a:t>
            </a:r>
            <a:r>
              <a:rPr lang="zh-CN" altLang="en-US" sz="2101" dirty="0" smtClean="0">
                <a:solidFill>
                  <a:srgbClr val="42BAC8"/>
                </a:solidFill>
              </a:rPr>
              <a:t>还是健康常态？</a:t>
            </a:r>
            <a:endParaRPr lang="zh-CN" altLang="en-US" sz="2101" dirty="0">
              <a:solidFill>
                <a:srgbClr val="42BAC8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8390" y="2781525"/>
            <a:ext cx="3280619" cy="594247"/>
          </a:xfrm>
          <a:prstGeom prst="rect">
            <a:avLst/>
          </a:prstGeom>
        </p:spPr>
        <p:txBody>
          <a:bodyPr lIns="91466" tIns="45732" rIns="91466" bIns="45732"/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b="1" kern="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1500" dirty="0">
                <a:solidFill>
                  <a:schemeClr val="tx1"/>
                </a:solidFill>
              </a:rPr>
              <a:t>谷歌与微软针锋相对→成全了苹果</a:t>
            </a:r>
            <a:endParaRPr lang="en-US" altLang="zh-CN" sz="1500" dirty="0">
              <a:solidFill>
                <a:schemeClr val="tx1"/>
              </a:solidFill>
            </a:endParaRPr>
          </a:p>
          <a:p>
            <a:r>
              <a:rPr lang="zh-CN" altLang="en-US" sz="1500" dirty="0">
                <a:solidFill>
                  <a:schemeClr val="tx1"/>
                </a:solidFill>
              </a:rPr>
              <a:t>滴滴与快的补贴大战→造福了用户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8390" y="3580752"/>
            <a:ext cx="3280619" cy="594247"/>
          </a:xfrm>
          <a:prstGeom prst="rect">
            <a:avLst/>
          </a:prstGeom>
        </p:spPr>
        <p:txBody>
          <a:bodyPr lIns="91466" tIns="45732" rIns="91466" bIns="45732"/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b="1" kern="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1500" dirty="0">
                <a:solidFill>
                  <a:schemeClr val="tx1"/>
                </a:solidFill>
              </a:rPr>
              <a:t>过于重视竞争</a:t>
            </a:r>
          </a:p>
        </p:txBody>
      </p:sp>
      <p:sp>
        <p:nvSpPr>
          <p:cNvPr id="14" name="燕尾形 13"/>
          <p:cNvSpPr/>
          <p:nvPr/>
        </p:nvSpPr>
        <p:spPr>
          <a:xfrm>
            <a:off x="1794203" y="3537839"/>
            <a:ext cx="196452" cy="335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94466" y="3451250"/>
            <a:ext cx="3280619" cy="594247"/>
          </a:xfrm>
          <a:prstGeom prst="rect">
            <a:avLst/>
          </a:prstGeom>
        </p:spPr>
        <p:txBody>
          <a:bodyPr lIns="91466" tIns="45732" rIns="91466" bIns="45732"/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b="1" kern="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pPr marL="257244" indent="-257244">
              <a:buFont typeface="Wingdings" panose="05000000000000000000" pitchFamily="2" charset="2"/>
              <a:buChar char="n"/>
            </a:pPr>
            <a:r>
              <a:rPr lang="zh-CN" altLang="en-US" sz="1500" dirty="0">
                <a:solidFill>
                  <a:schemeClr val="tx1"/>
                </a:solidFill>
              </a:rPr>
              <a:t>不断重复过去的模式而非创新</a:t>
            </a:r>
            <a:endParaRPr lang="en-US" altLang="zh-CN" sz="1500" dirty="0">
              <a:solidFill>
                <a:schemeClr val="tx1"/>
              </a:solidFill>
            </a:endParaRPr>
          </a:p>
          <a:p>
            <a:pPr marL="257244" indent="-257244">
              <a:buFont typeface="Wingdings" panose="05000000000000000000" pitchFamily="2" charset="2"/>
              <a:buChar char="n"/>
            </a:pPr>
            <a:r>
              <a:rPr lang="zh-CN" altLang="en-US" sz="1500" dirty="0">
                <a:solidFill>
                  <a:schemeClr val="tx1"/>
                </a:solidFill>
              </a:rPr>
              <a:t>置身高消耗低回报恶性竞争环境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8390" y="4304500"/>
            <a:ext cx="4060382" cy="321250"/>
          </a:xfrm>
          <a:prstGeom prst="rect">
            <a:avLst/>
          </a:prstGeom>
        </p:spPr>
        <p:txBody>
          <a:bodyPr lIns="91466" tIns="45732" rIns="91466" bIns="45732"/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b="1" kern="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</a:rPr>
              <a:t>没有永远的敌人，只有永远的利益</a:t>
            </a:r>
          </a:p>
        </p:txBody>
      </p:sp>
    </p:spTree>
    <p:extLst>
      <p:ext uri="{BB962C8B-B14F-4D97-AF65-F5344CB8AC3E}">
        <p14:creationId xmlns:p14="http://schemas.microsoft.com/office/powerpoint/2010/main" val="2306082287"/>
      </p:ext>
    </p:extLst>
  </p:cSld>
  <p:clrMapOvr>
    <a:masterClrMapping/>
  </p:clrMapOvr>
  <p:transition spd="med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2349095"/>
            <a:ext cx="9145588" cy="1945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6" tIns="45732" rIns="91466" bIns="45732" rtlCol="0" anchor="ctr"/>
          <a:lstStyle/>
          <a:p>
            <a:pPr algn="ctr"/>
            <a:endParaRPr lang="zh-CN" altLang="en-US" sz="1800"/>
          </a:p>
        </p:txBody>
      </p:sp>
      <p:sp>
        <p:nvSpPr>
          <p:cNvPr id="127" name="TextBox 2"/>
          <p:cNvSpPr txBox="1"/>
          <p:nvPr/>
        </p:nvSpPr>
        <p:spPr>
          <a:xfrm>
            <a:off x="3046104" y="3836908"/>
            <a:ext cx="3053378" cy="392551"/>
          </a:xfrm>
          <a:prstGeom prst="rect">
            <a:avLst/>
          </a:prstGeom>
          <a:noFill/>
        </p:spPr>
        <p:txBody>
          <a:bodyPr wrap="square" lIns="68587" tIns="34294" rIns="68587" bIns="34294" rtlCol="0">
            <a:spAutoFit/>
          </a:bodyPr>
          <a:lstStyle/>
          <a:p>
            <a:r>
              <a:rPr lang="zh-CN" altLang="en-US" sz="21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汇报人：邓丽琼   王一帆</a:t>
            </a:r>
          </a:p>
        </p:txBody>
      </p:sp>
      <p:sp>
        <p:nvSpPr>
          <p:cNvPr id="3" name="矩形 2"/>
          <p:cNvSpPr/>
          <p:nvPr/>
        </p:nvSpPr>
        <p:spPr>
          <a:xfrm>
            <a:off x="1386339" y="2781594"/>
            <a:ext cx="6372911" cy="900383"/>
          </a:xfrm>
          <a:prstGeom prst="rect">
            <a:avLst/>
          </a:prstGeom>
          <a:noFill/>
        </p:spPr>
        <p:txBody>
          <a:bodyPr wrap="square" lIns="68587" tIns="34294" rIns="68587" bIns="34294" rtlCol="0" anchor="ctr">
            <a:spAutoFit/>
          </a:bodyPr>
          <a:lstStyle/>
          <a:p>
            <a:pPr algn="ctr"/>
            <a:r>
              <a:rPr lang="zh-CN" altLang="zh-CN" sz="5401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既往不恋，纵情向前</a:t>
            </a:r>
            <a:endParaRPr lang="zh-CN" altLang="en-US" sz="5401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11667" y="2349346"/>
            <a:ext cx="7922256" cy="2843118"/>
            <a:chOff x="834564" y="1347614"/>
            <a:chExt cx="7460912" cy="3173297"/>
          </a:xfrm>
        </p:grpSpPr>
        <p:sp>
          <p:nvSpPr>
            <p:cNvPr id="14" name="矩形 13"/>
            <p:cNvSpPr/>
            <p:nvPr/>
          </p:nvSpPr>
          <p:spPr>
            <a:xfrm>
              <a:off x="834564" y="1458422"/>
              <a:ext cx="7460912" cy="306248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92734" y="1347614"/>
              <a:ext cx="7344816" cy="3096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6" name="Text Placeholder 4"/>
          <p:cNvSpPr txBox="1">
            <a:spLocks/>
          </p:cNvSpPr>
          <p:nvPr/>
        </p:nvSpPr>
        <p:spPr>
          <a:xfrm>
            <a:off x="1223405" y="1647054"/>
            <a:ext cx="2969901" cy="504326"/>
          </a:xfrm>
          <a:prstGeom prst="rect">
            <a:avLst/>
          </a:prstGeom>
        </p:spPr>
        <p:txBody>
          <a:bodyPr lIns="91466" tIns="45732" rIns="91466" bIns="45732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1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r>
              <a:rPr lang="en-US" altLang="zh-CN" sz="3001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1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INTRODUCTION</a:t>
            </a:r>
            <a:endParaRPr lang="en-GB" sz="2401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421" y="3415254"/>
            <a:ext cx="7798981" cy="64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对于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58</a:t>
            </a: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同城和赶集网来说，这个答案是</a:t>
            </a:r>
            <a:r>
              <a:rPr lang="en-US" altLang="zh-CN" sz="27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r>
              <a:rPr lang="zh-CN" altLang="en-US" sz="27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endParaRPr lang="en-US" altLang="zh-CN" sz="27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9959" y="3384691"/>
            <a:ext cx="6697907" cy="785047"/>
          </a:xfrm>
          <a:prstGeom prst="rect">
            <a:avLst/>
          </a:prstGeom>
          <a:noFill/>
        </p:spPr>
        <p:txBody>
          <a:bodyPr wrap="square" lIns="91466" tIns="45732" rIns="91466" bIns="45732" rtlCol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30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从相杀到相爱，需要几年？</a:t>
            </a:r>
          </a:p>
        </p:txBody>
      </p:sp>
    </p:spTree>
    <p:extLst>
      <p:ext uri="{BB962C8B-B14F-4D97-AF65-F5344CB8AC3E}">
        <p14:creationId xmlns:p14="http://schemas.microsoft.com/office/powerpoint/2010/main" val="3138591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0"/>
            <a:ext cx="2601450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63" tIns="34282" rIns="68563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7" name="TextBox 21"/>
          <p:cNvSpPr txBox="1"/>
          <p:nvPr/>
        </p:nvSpPr>
        <p:spPr>
          <a:xfrm>
            <a:off x="188139" y="2697270"/>
            <a:ext cx="2105503" cy="101591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r">
              <a:defRPr/>
            </a:pPr>
            <a:r>
              <a:rPr lang="zh-CN" altLang="en-US" sz="3601" b="1" spc="1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3601" b="1" spc="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996730" y="1917626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58067" y="1917625"/>
            <a:ext cx="2807338" cy="383745"/>
            <a:chOff x="6339098" y="1573726"/>
            <a:chExt cx="3744416" cy="511504"/>
          </a:xfrm>
        </p:grpSpPr>
        <p:sp>
          <p:nvSpPr>
            <p:cNvPr id="19" name="圆角矩形 18"/>
            <p:cNvSpPr/>
            <p:nvPr/>
          </p:nvSpPr>
          <p:spPr>
            <a:xfrm>
              <a:off x="6339098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59450" y="1622460"/>
              <a:ext cx="355500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十年相傍发展，博弈中共进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3996730" y="2545155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40150" y="2545161"/>
            <a:ext cx="2807338" cy="383745"/>
            <a:chOff x="6315199" y="2410178"/>
            <a:chExt cx="3744416" cy="511504"/>
          </a:xfrm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59449" y="2446831"/>
              <a:ext cx="3481523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从竞争到合并，天意与人为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3996730" y="3209748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58067" y="3209748"/>
            <a:ext cx="2899398" cy="383745"/>
            <a:chOff x="6339097" y="3296031"/>
            <a:chExt cx="386720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5644" y="3343517"/>
              <a:ext cx="372065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龙头强强联合，机遇与挑战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996730" y="3873603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658066" y="3873592"/>
            <a:ext cx="2807338" cy="383743"/>
            <a:chOff x="6339096" y="4180901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339096" y="418090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45930" y="4218212"/>
              <a:ext cx="3482955" cy="446221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组建多赢格局，成型与维系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3996827" y="4531237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58067" y="4531237"/>
            <a:ext cx="2807338" cy="383745"/>
            <a:chOff x="6339097" y="5057483"/>
            <a:chExt cx="3744416" cy="511504"/>
          </a:xfrm>
        </p:grpSpPr>
        <p:sp>
          <p:nvSpPr>
            <p:cNvPr id="35" name="圆角矩形 3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85644" y="5090077"/>
              <a:ext cx="3482825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en-US" altLang="zh-CN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2015</a:t>
              </a: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合并年，思考与展望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3113278" y="1866760"/>
            <a:ext cx="432179" cy="5096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2" rIns="68562" bIns="34282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81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 animBg="1"/>
      <p:bldP spid="17" grpId="1" animBg="1"/>
      <p:bldP spid="17" grpId="2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33" grpId="0" animBg="1"/>
      <p:bldP spid="33" grpId="1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141"/>
          <a:stretch/>
        </p:blipFill>
        <p:spPr>
          <a:xfrm>
            <a:off x="1493702" y="1845617"/>
            <a:ext cx="6104532" cy="3813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02" y="1805520"/>
            <a:ext cx="6104532" cy="3801226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87" y="261442"/>
            <a:ext cx="3492487" cy="432279"/>
            <a:chOff x="-1" y="339502"/>
            <a:chExt cx="3491881" cy="360040"/>
          </a:xfrm>
        </p:grpSpPr>
        <p:sp>
          <p:nvSpPr>
            <p:cNvPr id="38" name="五边形 37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9" name="燕尾形 38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标题 1"/>
          <p:cNvSpPr txBox="1">
            <a:spLocks/>
          </p:cNvSpPr>
          <p:nvPr/>
        </p:nvSpPr>
        <p:spPr>
          <a:xfrm>
            <a:off x="-18072" y="297190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十年相傍发展，博弈中共进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188" y="833769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文本框 1"/>
          <p:cNvSpPr txBox="1"/>
          <p:nvPr/>
        </p:nvSpPr>
        <p:spPr>
          <a:xfrm>
            <a:off x="187" y="869938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公司概况对比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80081"/>
              </p:ext>
            </p:extLst>
          </p:nvPr>
        </p:nvGraphicFramePr>
        <p:xfrm>
          <a:off x="1493703" y="1845618"/>
          <a:ext cx="6104532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515"/>
                <a:gridCol w="2537276"/>
                <a:gridCol w="2324741"/>
              </a:tblGrid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r>
                        <a:rPr 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</a:t>
                      </a: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同城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赶集网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网站上线时间</a:t>
                      </a:r>
                      <a:endParaRPr lang="zh-CN" sz="11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2005</a:t>
                      </a: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服务领域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为消费用户提供房屋租售，二手物品买卖，招聘求职等遍布日常生活各个领域的本地生活及商业服务类信息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城市分站</a:t>
                      </a:r>
                      <a:endParaRPr lang="zh-CN" sz="11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覆盖中国大中主要城市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主要商业模式</a:t>
                      </a:r>
                      <a:endParaRPr lang="zh-CN" sz="11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会员</a:t>
                      </a:r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竞价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主要收入来源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会员费</a:t>
                      </a:r>
                      <a:r>
                        <a:rPr lang="en-US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广告费</a:t>
                      </a:r>
                      <a:endParaRPr lang="en-US" altLang="zh-CN" sz="1400" b="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594" marR="6159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营销方式</a:t>
                      </a:r>
                      <a:endParaRPr lang="zh-CN" sz="1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核心直营</a:t>
                      </a:r>
                      <a:r>
                        <a:rPr lang="en-US" altLang="zh-CN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部分代理</a:t>
                      </a:r>
                      <a:endParaRPr lang="en-US" altLang="zh-CN" sz="1400" b="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1594" marR="61594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行业排名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国内分类信息行业第一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国内分类信息行业第二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定位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让生活更简单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中国第一分类信息网站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生活信息门户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更专业的分类信息网站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口号</a:t>
                      </a:r>
                      <a:endParaRPr lang="zh-CN" sz="11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一个神奇的网站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赶集网，啥都有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205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上市情况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</a:t>
                      </a: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月在纽交所上市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暂未上市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商业运作模式</a:t>
                      </a:r>
                      <a:endParaRPr lang="zh-CN" sz="11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提供全方位市营解决方案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提供互联网营销推广平台、做生意全面解决方案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41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营销方式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个城市：直营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其他地区：代理</a:t>
                      </a:r>
                      <a:endParaRPr lang="zh-CN" sz="11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北上广：直销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其他地区：代理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  <a:tr h="359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企业特色</a:t>
                      </a:r>
                      <a:endParaRPr lang="zh-CN" sz="11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本地化、自主且免费</a:t>
                      </a:r>
                      <a:r>
                        <a:rPr lang="zh-CN" sz="14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、真实</a:t>
                      </a: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高效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实时、海量、有效</a:t>
                      </a:r>
                      <a:endParaRPr lang="zh-CN" sz="11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594" marR="61594" marT="0" marB="0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493702" y="1845617"/>
            <a:ext cx="6104532" cy="1634598"/>
          </a:xfrm>
          <a:prstGeom prst="rect">
            <a:avLst/>
          </a:prstGeom>
          <a:noFill/>
          <a:ln w="63500">
            <a:solidFill>
              <a:srgbClr val="FF5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226867310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6" grpId="0" animBg="1"/>
      <p:bldP spid="2" grpId="0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-1" y="0"/>
            <a:ext cx="2521279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63" tIns="34282" rIns="68563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7" name="TextBox 21"/>
          <p:cNvSpPr txBox="1"/>
          <p:nvPr/>
        </p:nvSpPr>
        <p:spPr>
          <a:xfrm>
            <a:off x="207886" y="2904797"/>
            <a:ext cx="2105503" cy="101591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r">
              <a:defRPr/>
            </a:pPr>
            <a:r>
              <a:rPr lang="zh-CN" altLang="en-US" sz="3601" b="1" spc="1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3601" b="1" spc="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187188" y="1917626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848525" y="1917625"/>
            <a:ext cx="2807338" cy="383745"/>
            <a:chOff x="6339098" y="1573726"/>
            <a:chExt cx="3744416" cy="511504"/>
          </a:xfrm>
        </p:grpSpPr>
        <p:sp>
          <p:nvSpPr>
            <p:cNvPr id="19" name="圆角矩形 18"/>
            <p:cNvSpPr/>
            <p:nvPr/>
          </p:nvSpPr>
          <p:spPr>
            <a:xfrm>
              <a:off x="6339098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59450" y="1622460"/>
              <a:ext cx="355500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十年相傍发展，博弈中共进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187188" y="2545155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30608" y="2545161"/>
            <a:ext cx="2807338" cy="383745"/>
            <a:chOff x="6315199" y="2410178"/>
            <a:chExt cx="3744416" cy="511504"/>
          </a:xfrm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59449" y="2446831"/>
              <a:ext cx="3481523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从竞争到合并，天意与人为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187188" y="3209748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48525" y="3209748"/>
            <a:ext cx="2899398" cy="383745"/>
            <a:chOff x="6339097" y="3296031"/>
            <a:chExt cx="386720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5644" y="3343517"/>
              <a:ext cx="372065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龙头强强联合，机遇与挑战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187188" y="3873603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48524" y="3873592"/>
            <a:ext cx="2807338" cy="383743"/>
            <a:chOff x="6339096" y="4180901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339096" y="418090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45930" y="4218212"/>
              <a:ext cx="3482955" cy="446221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组建多赢格局，成型与维系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187285" y="4531237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48525" y="4531237"/>
            <a:ext cx="2807338" cy="383745"/>
            <a:chOff x="6339097" y="5057483"/>
            <a:chExt cx="3744416" cy="511504"/>
          </a:xfrm>
        </p:grpSpPr>
        <p:sp>
          <p:nvSpPr>
            <p:cNvPr id="35" name="圆角矩形 3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85644" y="5090077"/>
              <a:ext cx="3482825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en-US" altLang="zh-CN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2015</a:t>
              </a: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合并年，思考与展望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3303736" y="2406984"/>
            <a:ext cx="432179" cy="5096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2" rIns="68562" bIns="34282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333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 animBg="1"/>
      <p:bldP spid="17" grpId="1" animBg="1"/>
      <p:bldP spid="21" grpId="0" animBg="1"/>
      <p:bldP spid="21" grpId="1" animBg="1"/>
      <p:bldP spid="21" grpId="2" animBg="1"/>
      <p:bldP spid="25" grpId="0" animBg="1"/>
      <p:bldP spid="25" grpId="1" animBg="1"/>
      <p:bldP spid="29" grpId="0" animBg="1"/>
      <p:bldP spid="29" grpId="1" animBg="1"/>
      <p:bldP spid="33" grpId="0" animBg="1"/>
      <p:bldP spid="33" grpId="1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2476521" y="2077200"/>
            <a:ext cx="5528107" cy="883392"/>
          </a:xfrm>
          <a:prstGeom prst="rect">
            <a:avLst/>
          </a:prstGeom>
          <a:solidFill>
            <a:srgbClr val="E8E8E6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zh-CN" altLang="en-US" sz="1800"/>
          </a:p>
        </p:txBody>
      </p:sp>
      <p:sp>
        <p:nvSpPr>
          <p:cNvPr id="95" name="矩形 94"/>
          <p:cNvSpPr/>
          <p:nvPr/>
        </p:nvSpPr>
        <p:spPr>
          <a:xfrm>
            <a:off x="3505699" y="1916817"/>
            <a:ext cx="3515794" cy="34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业务布局竞争</a:t>
            </a:r>
          </a:p>
        </p:txBody>
      </p:sp>
      <p:sp>
        <p:nvSpPr>
          <p:cNvPr id="96" name="六边形 95"/>
          <p:cNvSpPr/>
          <p:nvPr/>
        </p:nvSpPr>
        <p:spPr>
          <a:xfrm>
            <a:off x="611667" y="3303738"/>
            <a:ext cx="1190654" cy="102666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竞争</a:t>
            </a: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组合拳</a:t>
            </a:r>
          </a:p>
        </p:txBody>
      </p:sp>
      <p:cxnSp>
        <p:nvCxnSpPr>
          <p:cNvPr id="97" name="直接箭头连接符 96"/>
          <p:cNvCxnSpPr>
            <a:stCxn id="96" idx="5"/>
          </p:cNvCxnSpPr>
          <p:nvPr/>
        </p:nvCxnSpPr>
        <p:spPr>
          <a:xfrm flipV="1">
            <a:off x="1545715" y="2601284"/>
            <a:ext cx="930806" cy="70245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96" idx="0"/>
          </p:cNvCxnSpPr>
          <p:nvPr/>
        </p:nvCxnSpPr>
        <p:spPr>
          <a:xfrm>
            <a:off x="1802322" y="3817069"/>
            <a:ext cx="6742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>
            <a:stCxn id="96" idx="1"/>
          </p:cNvCxnSpPr>
          <p:nvPr/>
        </p:nvCxnSpPr>
        <p:spPr>
          <a:xfrm>
            <a:off x="1545715" y="4330401"/>
            <a:ext cx="930806" cy="70245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638587" y="2353435"/>
            <a:ext cx="3879014" cy="549389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200" dirty="0"/>
              <a:t>招聘、房产、二手车、生活服务</a:t>
            </a:r>
            <a:endParaRPr lang="en-US" altLang="zh-CN" sz="1200" dirty="0"/>
          </a:p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200" dirty="0"/>
              <a:t>四大主营业务针锋相对</a:t>
            </a:r>
          </a:p>
        </p:txBody>
      </p:sp>
      <p:sp>
        <p:nvSpPr>
          <p:cNvPr id="101" name="矩形 100"/>
          <p:cNvSpPr/>
          <p:nvPr/>
        </p:nvSpPr>
        <p:spPr>
          <a:xfrm>
            <a:off x="2476521" y="3302603"/>
            <a:ext cx="5528107" cy="883392"/>
          </a:xfrm>
          <a:prstGeom prst="rect">
            <a:avLst/>
          </a:prstGeom>
          <a:solidFill>
            <a:srgbClr val="E8E8E6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zh-CN" altLang="en-US" sz="1800"/>
          </a:p>
        </p:txBody>
      </p:sp>
      <p:sp>
        <p:nvSpPr>
          <p:cNvPr id="102" name="矩形 101"/>
          <p:cNvSpPr/>
          <p:nvPr/>
        </p:nvSpPr>
        <p:spPr>
          <a:xfrm>
            <a:off x="3505699" y="3142220"/>
            <a:ext cx="3515794" cy="34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烧钱广告大战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638587" y="3425039"/>
            <a:ext cx="5042117" cy="789455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高价签约品牌形象代言人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大力推广形象口号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线上线下广告全面轰炸</a:t>
            </a:r>
          </a:p>
        </p:txBody>
      </p:sp>
      <p:sp>
        <p:nvSpPr>
          <p:cNvPr id="104" name="矩形 103"/>
          <p:cNvSpPr/>
          <p:nvPr/>
        </p:nvSpPr>
        <p:spPr>
          <a:xfrm>
            <a:off x="2476521" y="4541421"/>
            <a:ext cx="5528107" cy="977724"/>
          </a:xfrm>
          <a:prstGeom prst="rect">
            <a:avLst/>
          </a:prstGeom>
          <a:solidFill>
            <a:srgbClr val="E8E8E6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endParaRPr lang="zh-CN" altLang="en-US" sz="1800"/>
          </a:p>
        </p:txBody>
      </p:sp>
      <p:sp>
        <p:nvSpPr>
          <p:cNvPr id="105" name="矩形 104"/>
          <p:cNvSpPr/>
          <p:nvPr/>
        </p:nvSpPr>
        <p:spPr>
          <a:xfrm>
            <a:off x="3505699" y="4381037"/>
            <a:ext cx="3515794" cy="347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角力资本市场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38587" y="4755516"/>
            <a:ext cx="5042117" cy="549389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/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融资角力场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pPr marL="214370" indent="-21437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上市角力场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0" y="261442"/>
            <a:ext cx="3492487" cy="432279"/>
            <a:chOff x="-1" y="339502"/>
            <a:chExt cx="3491881" cy="360040"/>
          </a:xfrm>
        </p:grpSpPr>
        <p:sp>
          <p:nvSpPr>
            <p:cNvPr id="24" name="五边形 23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燕尾形 24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标题 1"/>
          <p:cNvSpPr txBox="1">
            <a:spLocks/>
          </p:cNvSpPr>
          <p:nvPr/>
        </p:nvSpPr>
        <p:spPr>
          <a:xfrm>
            <a:off x="-18259" y="297190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由竞争到合并，天意</a:t>
            </a:r>
            <a:r>
              <a:rPr lang="en-US" altLang="zh-CN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or</a:t>
            </a: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人为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五边形 27"/>
          <p:cNvSpPr/>
          <p:nvPr/>
        </p:nvSpPr>
        <p:spPr>
          <a:xfrm>
            <a:off x="1" y="833769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框 28"/>
          <p:cNvSpPr txBox="1"/>
          <p:nvPr/>
        </p:nvSpPr>
        <p:spPr>
          <a:xfrm>
            <a:off x="-1" y="869938"/>
            <a:ext cx="1802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十年博弈组合拳</a:t>
            </a:r>
          </a:p>
        </p:txBody>
      </p:sp>
      <p:sp>
        <p:nvSpPr>
          <p:cNvPr id="30" name="TextBox 99"/>
          <p:cNvSpPr txBox="1"/>
          <p:nvPr/>
        </p:nvSpPr>
        <p:spPr>
          <a:xfrm>
            <a:off x="5129803" y="2345958"/>
            <a:ext cx="1728717" cy="549389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14370" indent="-214370">
              <a:buFont typeface="Wingdings" panose="05000000000000000000" pitchFamily="2" charset="2"/>
              <a:buChar char="Ø"/>
            </a:pPr>
            <a:r>
              <a:rPr lang="zh-CN" altLang="en-US" sz="1200" dirty="0"/>
              <a:t>成熟业务进一步拓展</a:t>
            </a:r>
            <a:endParaRPr lang="en-US" altLang="zh-CN" sz="1200" dirty="0"/>
          </a:p>
          <a:p>
            <a:pPr marL="214370" indent="-214370">
              <a:buFont typeface="Wingdings" panose="05000000000000000000" pitchFamily="2" charset="2"/>
              <a:buChar char="Ø"/>
            </a:pPr>
            <a:r>
              <a:rPr lang="zh-CN" altLang="en-US" sz="1200" dirty="0"/>
              <a:t>新业务发展受限</a:t>
            </a:r>
          </a:p>
        </p:txBody>
      </p:sp>
      <p:sp>
        <p:nvSpPr>
          <p:cNvPr id="32" name="TextBox 99"/>
          <p:cNvSpPr txBox="1"/>
          <p:nvPr/>
        </p:nvSpPr>
        <p:spPr>
          <a:xfrm>
            <a:off x="5129803" y="3516700"/>
            <a:ext cx="2712863" cy="549389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14370" indent="-214370">
              <a:buFont typeface="Wingdings" panose="05000000000000000000" pitchFamily="2" charset="2"/>
              <a:buChar char="Ø"/>
            </a:pPr>
            <a:r>
              <a:rPr lang="zh-CN" altLang="en-US" sz="1200" dirty="0"/>
              <a:t>广告及销售驱动营收增长</a:t>
            </a:r>
            <a:endParaRPr lang="en-US" altLang="zh-CN" sz="1200" dirty="0"/>
          </a:p>
          <a:p>
            <a:pPr marL="214370" indent="-214370">
              <a:buFont typeface="Wingdings" panose="05000000000000000000" pitchFamily="2" charset="2"/>
              <a:buChar char="Ø"/>
            </a:pPr>
            <a:r>
              <a:rPr lang="zh-CN" altLang="en-US" sz="1200" dirty="0"/>
              <a:t>市场成本巨大，利润空间压缩</a:t>
            </a:r>
          </a:p>
        </p:txBody>
      </p:sp>
      <p:sp>
        <p:nvSpPr>
          <p:cNvPr id="35" name="TextBox 99"/>
          <p:cNvSpPr txBox="1"/>
          <p:nvPr/>
        </p:nvSpPr>
        <p:spPr>
          <a:xfrm>
            <a:off x="5129802" y="4801891"/>
            <a:ext cx="2874825" cy="549389"/>
          </a:xfrm>
          <a:prstGeom prst="rect">
            <a:avLst/>
          </a:prstGeom>
          <a:noFill/>
        </p:spPr>
        <p:txBody>
          <a:bodyPr wrap="square" lIns="68586" tIns="34294" rIns="68586" bIns="34294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14370" indent="-214370">
              <a:buFont typeface="Wingdings" panose="05000000000000000000" pitchFamily="2" charset="2"/>
              <a:buChar char="Ø"/>
            </a:pPr>
            <a:r>
              <a:rPr lang="en-US" altLang="zh-CN" sz="1200" dirty="0"/>
              <a:t>58</a:t>
            </a:r>
            <a:r>
              <a:rPr lang="zh-CN" altLang="en-US" sz="1200" dirty="0"/>
              <a:t>同城纽交所上市</a:t>
            </a:r>
            <a:r>
              <a:rPr lang="en-US" altLang="zh-CN" sz="1200" dirty="0"/>
              <a:t>&amp;</a:t>
            </a:r>
            <a:r>
              <a:rPr lang="zh-CN" altLang="en-US" sz="1200" dirty="0"/>
              <a:t>腾讯战略投资</a:t>
            </a:r>
            <a:endParaRPr lang="en-US" altLang="zh-CN" sz="1200" dirty="0"/>
          </a:p>
          <a:p>
            <a:pPr marL="214370" indent="-214370">
              <a:buFont typeface="Wingdings" panose="05000000000000000000" pitchFamily="2" charset="2"/>
              <a:buChar char="Ø"/>
            </a:pPr>
            <a:r>
              <a:rPr lang="zh-CN" altLang="en-US" sz="1200" dirty="0"/>
              <a:t>赶集网</a:t>
            </a:r>
            <a:r>
              <a:rPr lang="en-US" altLang="zh-CN" sz="1200" dirty="0"/>
              <a:t>2</a:t>
            </a:r>
            <a:r>
              <a:rPr lang="zh-CN" altLang="en-US" sz="1200" dirty="0"/>
              <a:t>亿美金融资，上市势在必行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28597" y="576819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赶集正式宣布，“牵手”成功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910106"/>
      </p:ext>
    </p:extLst>
  </p:cSld>
  <p:clrMapOvr>
    <a:masterClrMapping/>
  </p:clrMapOvr>
  <p:transition spd="slow" advClick="0" advTm="0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1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95" grpId="0" animBg="1"/>
          <p:bldP spid="96" grpId="0" animBg="1"/>
          <p:bldP spid="100" grpId="0"/>
          <p:bldP spid="101" grpId="0" animBg="1"/>
          <p:bldP spid="102" grpId="0" animBg="1"/>
          <p:bldP spid="103" grpId="0"/>
          <p:bldP spid="104" grpId="0" animBg="1"/>
          <p:bldP spid="105" grpId="0" animBg="1"/>
          <p:bldP spid="106" grpId="0"/>
          <p:bldP spid="27" grpId="0"/>
          <p:bldP spid="28" grpId="0" animBg="1"/>
          <p:bldP spid="29" grpId="0"/>
          <p:bldP spid="30" grpId="0"/>
          <p:bldP spid="32" grpId="0"/>
          <p:bldP spid="35" grpId="0"/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1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95" grpId="0" animBg="1"/>
          <p:bldP spid="96" grpId="0" animBg="1"/>
          <p:bldP spid="100" grpId="0"/>
          <p:bldP spid="101" grpId="0" animBg="1"/>
          <p:bldP spid="102" grpId="0" animBg="1"/>
          <p:bldP spid="103" grpId="0"/>
          <p:bldP spid="104" grpId="0" animBg="1"/>
          <p:bldP spid="105" grpId="0" animBg="1"/>
          <p:bldP spid="106" grpId="0"/>
          <p:bldP spid="27" grpId="0"/>
          <p:bldP spid="28" grpId="0" animBg="1"/>
          <p:bldP spid="29" grpId="0"/>
          <p:bldP spid="30" grpId="0"/>
          <p:bldP spid="32" grpId="0"/>
          <p:bldP spid="35" grpId="0"/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8"/>
          <p:cNvSpPr>
            <a:spLocks/>
          </p:cNvSpPr>
          <p:nvPr/>
        </p:nvSpPr>
        <p:spPr bwMode="gray">
          <a:xfrm flipH="1">
            <a:off x="793688" y="2117896"/>
            <a:ext cx="3703552" cy="1838997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5986" tIns="63991" rIns="95986" bIns="127981" anchor="b" anchorCtr="0"/>
          <a:lstStyle/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拥有巨大用户资源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行业市场份额位居前列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赶集具有专业信息分类优势</a:t>
            </a:r>
            <a:endParaRPr lang="en-US" altLang="zh-CN" sz="1600" dirty="0">
              <a:solidFill>
                <a:srgbClr val="0099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r>
              <a:rPr lang="en-US" altLang="zh-CN" sz="16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58</a:t>
            </a:r>
            <a:r>
              <a:rPr lang="zh-CN" altLang="en-US" sz="16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坐拥腾讯战略投资</a:t>
            </a:r>
            <a:r>
              <a:rPr lang="zh-CN" altLang="en-US" sz="1600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带来</a:t>
            </a:r>
            <a:endParaRPr lang="en-US" altLang="zh-CN" sz="1600" dirty="0" smtClean="0">
              <a:solidFill>
                <a:srgbClr val="FF99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r>
              <a:rPr lang="zh-CN" altLang="en-US" sz="1600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资金</a:t>
            </a:r>
            <a:r>
              <a:rPr lang="zh-CN" altLang="en-US" sz="16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与技术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793688" y="4075828"/>
            <a:ext cx="3703552" cy="1838997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5986" tIns="127981" rIns="95986" bIns="127981" anchor="t" anchorCtr="0"/>
          <a:lstStyle/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战略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联盟与并购将带来超额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市场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覆盖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互联网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合并年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创造经验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投资者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为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并购下注筹码与信心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gray">
          <a:xfrm>
            <a:off x="4624239" y="4075828"/>
            <a:ext cx="3703552" cy="183899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5986" tIns="127981" rIns="95986" bIns="127981" anchor="t" anchorCtr="0"/>
          <a:lstStyle/>
          <a:p>
            <a:pPr algn="r"/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r"/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algn="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市场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由寡头竞争转向多元竞争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 algn="r">
              <a:buFont typeface="Wingdings" panose="05000000000000000000" pitchFamily="2" charset="2"/>
              <a:buChar char="n"/>
            </a:pPr>
            <a:endParaRPr lang="en-US" altLang="zh-CN" sz="12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 algn="r">
              <a:buFont typeface="Wingdings" panose="05000000000000000000" pitchFamily="2" charset="2"/>
              <a:buChar char="n"/>
            </a:pPr>
            <a:endParaRPr lang="en-US" altLang="zh-CN" sz="12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 algn="r">
              <a:buFont typeface="Wingdings" panose="05000000000000000000" pitchFamily="2" charset="2"/>
              <a:buChar char="n"/>
            </a:pPr>
            <a:endParaRPr lang="zh-CN" altLang="en-US" sz="12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gray">
          <a:xfrm>
            <a:off x="4624239" y="2117896"/>
            <a:ext cx="3702727" cy="1838997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5986" tIns="63991" rIns="95986" bIns="127981" anchor="b" anchorCtr="0"/>
          <a:lstStyle/>
          <a:p>
            <a:pPr marL="214370" indent="-214370" algn="r">
              <a:buFont typeface="Wingdings" panose="05000000000000000000" pitchFamily="2" charset="2"/>
              <a:buChar char="n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恶性竞争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带来巨额市场成本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 algn="r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过度竞争使新业务发展受限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 algn="r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赶集市场份额处于劣势</a:t>
            </a:r>
            <a:r>
              <a:rPr lang="zh-CN" altLang="en-US" sz="160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地位</a:t>
            </a:r>
            <a:endParaRPr lang="en-US" altLang="zh-CN" sz="1600" dirty="0" smtClean="0">
              <a:solidFill>
                <a:srgbClr val="0099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marL="214370" indent="-214370" algn="r">
              <a:buFont typeface="Wingdings" panose="05000000000000000000" pitchFamily="2" charset="2"/>
              <a:buChar char="n"/>
            </a:pPr>
            <a:endParaRPr lang="zh-CN" altLang="en-US" sz="1600" dirty="0">
              <a:solidFill>
                <a:srgbClr val="009900"/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gray">
          <a:xfrm>
            <a:off x="793687" y="5592922"/>
            <a:ext cx="3696846" cy="32190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95986" tIns="63991" rIns="95986" bIns="63991" anchor="ctr"/>
          <a:lstStyle/>
          <a:p>
            <a:pPr defTabSz="712485" eaLnBrk="0" hangingPunct="0"/>
            <a:r>
              <a:rPr lang="en-US" altLang="zh-CN" sz="1425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Opportunities</a:t>
            </a:r>
            <a:endParaRPr lang="de-DE" altLang="zh-CN" sz="1425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gray">
          <a:xfrm>
            <a:off x="4630942" y="5592922"/>
            <a:ext cx="3696846" cy="32190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95986" tIns="63991" rIns="95986" bIns="63991" anchor="ctr"/>
          <a:lstStyle/>
          <a:p>
            <a:pPr defTabSz="712485" eaLnBrk="0" hangingPunct="0"/>
            <a:r>
              <a:rPr lang="en-US" altLang="zh-CN" sz="1425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Threats</a:t>
            </a:r>
            <a:endParaRPr lang="de-DE" altLang="zh-CN" sz="1425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gray">
          <a:xfrm>
            <a:off x="4630942" y="2117895"/>
            <a:ext cx="3696846" cy="32190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95986" tIns="63991" rIns="95986" bIns="63991" anchor="ctr"/>
          <a:lstStyle/>
          <a:p>
            <a:pPr defTabSz="712485" eaLnBrk="0" hangingPunct="0"/>
            <a:r>
              <a:rPr lang="en-US" altLang="zh-CN" sz="1425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Weaknesses</a:t>
            </a:r>
            <a:endParaRPr lang="zh-CN" altLang="en-US" sz="1425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gray">
          <a:xfrm>
            <a:off x="793687" y="2117895"/>
            <a:ext cx="3696846" cy="321903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/>
        </p:spPr>
        <p:txBody>
          <a:bodyPr wrap="none" lIns="81268" tIns="40635" rIns="81268" bIns="40635" anchor="ctr"/>
          <a:lstStyle/>
          <a:p>
            <a:r>
              <a:rPr lang="en-US" sz="1425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Strengths</a:t>
            </a:r>
            <a:endParaRPr lang="de-DE" sz="1425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Gruppieren 43"/>
          <p:cNvGrpSpPr/>
          <p:nvPr/>
        </p:nvGrpSpPr>
        <p:grpSpPr bwMode="gray">
          <a:xfrm>
            <a:off x="3690965" y="3126476"/>
            <a:ext cx="1721556" cy="1734388"/>
            <a:chOff x="2804400" y="1911431"/>
            <a:chExt cx="3535200" cy="3535200"/>
          </a:xfrm>
          <a:solidFill>
            <a:schemeClr val="accent1"/>
          </a:solidFill>
          <a:effectLst/>
        </p:grpSpPr>
        <p:sp>
          <p:nvSpPr>
            <p:cNvPr id="27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28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sz="1800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18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0" y="265885"/>
            <a:ext cx="3492487" cy="432279"/>
            <a:chOff x="-1" y="339502"/>
            <a:chExt cx="3491881" cy="360040"/>
          </a:xfrm>
        </p:grpSpPr>
        <p:sp>
          <p:nvSpPr>
            <p:cNvPr id="36" name="五边形 35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7" name="燕尾形 36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标题 1"/>
          <p:cNvSpPr txBox="1">
            <a:spLocks/>
          </p:cNvSpPr>
          <p:nvPr/>
        </p:nvSpPr>
        <p:spPr>
          <a:xfrm>
            <a:off x="-18259" y="301633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由竞争到合并，天意</a:t>
            </a:r>
            <a:r>
              <a:rPr lang="en-US" altLang="zh-CN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or</a:t>
            </a: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人为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1" y="838212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文本框 40"/>
          <p:cNvSpPr txBox="1"/>
          <p:nvPr/>
        </p:nvSpPr>
        <p:spPr>
          <a:xfrm>
            <a:off x="0" y="874381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并购动机分析</a:t>
            </a:r>
          </a:p>
        </p:txBody>
      </p:sp>
      <p:sp>
        <p:nvSpPr>
          <p:cNvPr id="30" name="矩形 29"/>
          <p:cNvSpPr/>
          <p:nvPr/>
        </p:nvSpPr>
        <p:spPr>
          <a:xfrm>
            <a:off x="793686" y="2117895"/>
            <a:ext cx="7540805" cy="3796930"/>
          </a:xfrm>
          <a:prstGeom prst="rect">
            <a:avLst/>
          </a:prstGeom>
          <a:solidFill>
            <a:schemeClr val="bg2">
              <a:alpha val="62000"/>
            </a:schemeClr>
          </a:solidFill>
          <a:ln w="2857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aphicFrame>
        <p:nvGraphicFramePr>
          <p:cNvPr id="31" name="图表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151836"/>
              </p:ext>
            </p:extLst>
          </p:nvPr>
        </p:nvGraphicFramePr>
        <p:xfrm>
          <a:off x="1586689" y="2318491"/>
          <a:ext cx="6155332" cy="340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911914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9" grpId="0"/>
      <p:bldP spid="40" grpId="0" animBg="1"/>
      <p:bldP spid="41" grpId="0"/>
      <p:bldP spid="30" grpId="0" animBg="1"/>
      <p:bldP spid="30" grpId="1" animBg="1"/>
      <p:bldGraphic spid="31" grpId="0">
        <p:bldAsOne/>
      </p:bldGraphic>
      <p:bldGraphic spid="31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-1" y="0"/>
            <a:ext cx="2521279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63" tIns="34282" rIns="68563" bIns="342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7" name="TextBox 21"/>
          <p:cNvSpPr txBox="1"/>
          <p:nvPr/>
        </p:nvSpPr>
        <p:spPr>
          <a:xfrm>
            <a:off x="227022" y="2649584"/>
            <a:ext cx="2105503" cy="101591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r">
              <a:defRPr/>
            </a:pPr>
            <a:r>
              <a:rPr lang="zh-CN" altLang="en-US" sz="3601" b="1" spc="1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3601" b="1" spc="1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2401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401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187188" y="1989634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848525" y="1989633"/>
            <a:ext cx="2807338" cy="383745"/>
            <a:chOff x="6339098" y="1573726"/>
            <a:chExt cx="3744416" cy="511504"/>
          </a:xfrm>
        </p:grpSpPr>
        <p:sp>
          <p:nvSpPr>
            <p:cNvPr id="19" name="圆角矩形 18"/>
            <p:cNvSpPr/>
            <p:nvPr/>
          </p:nvSpPr>
          <p:spPr>
            <a:xfrm>
              <a:off x="6339098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59450" y="1622460"/>
              <a:ext cx="355500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十年相傍发展，博弈中共进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4187188" y="2617163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30608" y="2617169"/>
            <a:ext cx="2807338" cy="383745"/>
            <a:chOff x="6315199" y="2410178"/>
            <a:chExt cx="3744416" cy="511504"/>
          </a:xfrm>
        </p:grpSpPr>
        <p:sp>
          <p:nvSpPr>
            <p:cNvPr id="23" name="圆角矩形 2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59449" y="2446831"/>
              <a:ext cx="3481523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从竞争到合并，天意与人为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187188" y="3281756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48525" y="3281756"/>
            <a:ext cx="2899398" cy="383745"/>
            <a:chOff x="6339097" y="3296031"/>
            <a:chExt cx="386720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5644" y="3343517"/>
              <a:ext cx="3720659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龙头强强联合，机遇与挑战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4187188" y="3945611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48524" y="3945600"/>
            <a:ext cx="2807338" cy="383743"/>
            <a:chOff x="6339096" y="4180901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339096" y="418090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45930" y="4218212"/>
              <a:ext cx="3482955" cy="446221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组建多赢格局，成型与维系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187285" y="4603245"/>
            <a:ext cx="384812" cy="38374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7" tIns="45723" rIns="91447" bIns="45723" anchor="ctr"/>
          <a:lstStyle/>
          <a:p>
            <a:pPr algn="ctr">
              <a:defRPr/>
            </a:pPr>
            <a:r>
              <a:rPr lang="en-US" altLang="zh-CN" sz="2701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270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48525" y="4603245"/>
            <a:ext cx="2807338" cy="383745"/>
            <a:chOff x="6339097" y="5057483"/>
            <a:chExt cx="3744416" cy="511504"/>
          </a:xfrm>
        </p:grpSpPr>
        <p:sp>
          <p:nvSpPr>
            <p:cNvPr id="35" name="圆角矩形 3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98" tIns="45749" rIns="91498" bIns="45749" anchor="ctr"/>
            <a:lstStyle/>
            <a:p>
              <a:pPr algn="ctr">
                <a:defRPr/>
              </a:pPr>
              <a:endParaRPr lang="zh-CN" altLang="en-US" sz="2776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85644" y="5090077"/>
              <a:ext cx="3482825" cy="446219"/>
            </a:xfrm>
            <a:prstGeom prst="rect">
              <a:avLst/>
            </a:prstGeom>
          </p:spPr>
          <p:txBody>
            <a:bodyPr wrap="square" lIns="91498" tIns="45749" rIns="91498" bIns="45749">
              <a:spAutoFit/>
            </a:bodyPr>
            <a:lstStyle/>
            <a:p>
              <a:pPr>
                <a:defRPr/>
              </a:pPr>
              <a:r>
                <a:rPr lang="en-US" altLang="zh-CN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2015</a:t>
              </a:r>
              <a:r>
                <a:rPr lang="zh-CN" altLang="en-US" sz="1575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合并年，思考与展望</a:t>
              </a:r>
              <a:endParaRPr lang="zh-CN" altLang="zh-CN" sz="1575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下箭头 36"/>
          <p:cNvSpPr/>
          <p:nvPr/>
        </p:nvSpPr>
        <p:spPr>
          <a:xfrm rot="16200000">
            <a:off x="3303736" y="3235306"/>
            <a:ext cx="432179" cy="50969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2" rIns="68562" bIns="34282"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885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412 L 8.85263E-8 -1.94862E-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2 0.04119 L 8.85263E-8 4.02685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2 L 8.85263E-8 -4.26753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2 0.0412 L 8.85263E-8 -1.134E-6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2 0.0412 L 8.85263E-8 -2.28882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7" grpId="0" animBg="1"/>
      <p:bldP spid="17" grpId="1" animBg="1"/>
      <p:bldP spid="21" grpId="0" animBg="1"/>
      <p:bldP spid="21" grpId="1" animBg="1"/>
      <p:bldP spid="25" grpId="0" animBg="1"/>
      <p:bldP spid="25" grpId="1" animBg="1"/>
      <p:bldP spid="25" grpId="2" animBg="1"/>
      <p:bldP spid="29" grpId="0" animBg="1"/>
      <p:bldP spid="29" grpId="1" animBg="1"/>
      <p:bldP spid="33" grpId="0" animBg="1"/>
      <p:bldP spid="33" grpId="1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971770" y="2163350"/>
            <a:ext cx="7202050" cy="106317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6" tIns="45732" rIns="91466" bIns="45732" rtlCol="0" anchor="ctr"/>
          <a:lstStyle/>
          <a:p>
            <a:pPr algn="ctr">
              <a:lnSpc>
                <a:spcPct val="120000"/>
              </a:lnSpc>
            </a:pPr>
            <a:endParaRPr lang="zh-CN" altLang="en-US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52865" y="2244475"/>
            <a:ext cx="1684469" cy="907821"/>
            <a:chOff x="717476" y="1291449"/>
            <a:chExt cx="2054324" cy="1106750"/>
          </a:xfrm>
        </p:grpSpPr>
        <p:sp>
          <p:nvSpPr>
            <p:cNvPr id="8" name="圆角矩形 7"/>
            <p:cNvSpPr/>
            <p:nvPr/>
          </p:nvSpPr>
          <p:spPr>
            <a:xfrm>
              <a:off x="717476" y="1291449"/>
              <a:ext cx="2054324" cy="1106750"/>
            </a:xfrm>
            <a:prstGeom prst="roundRect">
              <a:avLst>
                <a:gd name="adj" fmla="val 1088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25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41"/>
            <p:cNvSpPr>
              <a:spLocks noEditPoints="1"/>
            </p:cNvSpPr>
            <p:nvPr/>
          </p:nvSpPr>
          <p:spPr bwMode="auto">
            <a:xfrm>
              <a:off x="827584" y="1596212"/>
              <a:ext cx="576064" cy="517480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3649" y="1609637"/>
              <a:ext cx="1368151" cy="517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协同效应</a:t>
              </a:r>
            </a:p>
          </p:txBody>
        </p:sp>
      </p:grpSp>
      <p:sp>
        <p:nvSpPr>
          <p:cNvPr id="11" name="文本框 58"/>
          <p:cNvSpPr txBox="1"/>
          <p:nvPr/>
        </p:nvSpPr>
        <p:spPr>
          <a:xfrm>
            <a:off x="2826038" y="2099389"/>
            <a:ext cx="5347782" cy="1200353"/>
          </a:xfrm>
          <a:prstGeom prst="rect">
            <a:avLst/>
          </a:prstGeom>
          <a:noFill/>
        </p:spPr>
        <p:txBody>
          <a:bodyPr wrap="square" lIns="91466" tIns="45732" rIns="91466" bIns="45732" rtlCol="0">
            <a:spAutoFit/>
          </a:bodyPr>
          <a:lstStyle/>
          <a:p>
            <a:pPr marL="285819" indent="-285819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经营协同效应：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3129" lvl="1" indent="-28581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巨大的市场力→提高议价能力，获取垄断利润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3129" lvl="1" indent="-28581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纵向协作化经营→节省市场费用，提升营销效果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3129" lvl="1" indent="-285819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资源共享优势互补→资源优化整合，纵向深化业务模式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70" indent="-21437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财务协同效应：企业资本扩大，资金流入更为充足，流向更具效益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770" y="3444173"/>
            <a:ext cx="7202050" cy="106317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6" tIns="45732" rIns="91466" bIns="45732" rtlCol="0" anchor="ctr"/>
          <a:lstStyle/>
          <a:p>
            <a:pPr algn="ctr">
              <a:lnSpc>
                <a:spcPct val="120000"/>
              </a:lnSpc>
            </a:pPr>
            <a:endParaRPr lang="zh-CN" altLang="en-US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58"/>
          <p:cNvSpPr txBox="1"/>
          <p:nvPr/>
        </p:nvSpPr>
        <p:spPr>
          <a:xfrm>
            <a:off x="2829168" y="3782844"/>
            <a:ext cx="5055994" cy="313956"/>
          </a:xfrm>
          <a:prstGeom prst="rect">
            <a:avLst/>
          </a:prstGeom>
          <a:noFill/>
        </p:spPr>
        <p:txBody>
          <a:bodyPr wrap="square" lIns="91466" tIns="45732" rIns="91466" bIns="45732" rtlCol="0">
            <a:spAutoFit/>
          </a:bodyPr>
          <a:lstStyle>
            <a:defPPr>
              <a:defRPr lang="zh-CN"/>
            </a:defPPr>
            <a:lvl1pPr marL="380990" indent="-380990">
              <a:lnSpc>
                <a:spcPct val="120000"/>
              </a:lnSpc>
              <a:buFont typeface="Wingdings" panose="05000000000000000000" pitchFamily="2" charset="2"/>
              <a:buChar char="l"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buFont typeface="Wingdings" panose="05000000000000000000" pitchFamily="2" charset="2"/>
              <a:buChar char="n"/>
            </a:pPr>
            <a:r>
              <a:rPr lang="zh-CN" altLang="zh-CN" sz="1200" dirty="0"/>
              <a:t>用户共享，强强联合</a:t>
            </a:r>
            <a:r>
              <a:rPr lang="zh-CN" altLang="en-US" sz="1200" dirty="0"/>
              <a:t>→</a:t>
            </a:r>
            <a:r>
              <a:rPr lang="zh-CN" altLang="zh-CN" sz="1200" dirty="0"/>
              <a:t>极大提升</a:t>
            </a:r>
            <a:r>
              <a:rPr lang="zh-CN" altLang="en-US" sz="1200" dirty="0"/>
              <a:t>竞争力</a:t>
            </a:r>
            <a:r>
              <a:rPr lang="zh-CN" altLang="zh-CN" sz="1200" dirty="0"/>
              <a:t>，形成分类信息市场</a:t>
            </a:r>
            <a:r>
              <a:rPr lang="zh-CN" altLang="en-US" sz="1200" dirty="0"/>
              <a:t>新</a:t>
            </a:r>
            <a:r>
              <a:rPr lang="zh-CN" altLang="zh-CN" sz="1200" dirty="0"/>
              <a:t>格局</a:t>
            </a:r>
            <a:endParaRPr lang="en-US" altLang="zh-CN" sz="1200" dirty="0"/>
          </a:p>
        </p:txBody>
      </p:sp>
      <p:sp>
        <p:nvSpPr>
          <p:cNvPr id="14" name="圆角矩形 13"/>
          <p:cNvSpPr/>
          <p:nvPr/>
        </p:nvSpPr>
        <p:spPr>
          <a:xfrm>
            <a:off x="971770" y="4743608"/>
            <a:ext cx="7202050" cy="106317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6" tIns="45732" rIns="91466" bIns="45732" rtlCol="0" anchor="ctr"/>
          <a:lstStyle/>
          <a:p>
            <a:pPr algn="ctr">
              <a:lnSpc>
                <a:spcPct val="120000"/>
              </a:lnSpc>
            </a:pPr>
            <a:endParaRPr lang="zh-CN" altLang="en-US" sz="112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58"/>
          <p:cNvSpPr txBox="1"/>
          <p:nvPr/>
        </p:nvSpPr>
        <p:spPr>
          <a:xfrm>
            <a:off x="2833370" y="5126152"/>
            <a:ext cx="5347782" cy="313956"/>
          </a:xfrm>
          <a:prstGeom prst="rect">
            <a:avLst/>
          </a:prstGeom>
          <a:noFill/>
        </p:spPr>
        <p:txBody>
          <a:bodyPr wrap="square" lIns="91466" tIns="45732" rIns="91466" bIns="45732" rtlCol="0">
            <a:spAutoFit/>
          </a:bodyPr>
          <a:lstStyle/>
          <a:p>
            <a:pPr marL="285819" indent="-285819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舍弃重复业务，集中资源垂直深耕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领域→形成完整产业生态链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52865" y="3521848"/>
            <a:ext cx="1684469" cy="907821"/>
            <a:chOff x="710462" y="2852936"/>
            <a:chExt cx="2054324" cy="1106750"/>
          </a:xfrm>
        </p:grpSpPr>
        <p:grpSp>
          <p:nvGrpSpPr>
            <p:cNvPr id="17" name="组合 16"/>
            <p:cNvGrpSpPr/>
            <p:nvPr/>
          </p:nvGrpSpPr>
          <p:grpSpPr>
            <a:xfrm>
              <a:off x="710462" y="2852936"/>
              <a:ext cx="2054324" cy="1106750"/>
              <a:chOff x="717476" y="1291449"/>
              <a:chExt cx="2054324" cy="1106750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425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03649" y="1609637"/>
                <a:ext cx="1368151" cy="51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马太效应</a:t>
                </a:r>
              </a:p>
            </p:txBody>
          </p:sp>
        </p:grpSp>
        <p:sp>
          <p:nvSpPr>
            <p:cNvPr id="18" name="Freeform 26"/>
            <p:cNvSpPr>
              <a:spLocks noEditPoints="1"/>
            </p:cNvSpPr>
            <p:nvPr/>
          </p:nvSpPr>
          <p:spPr bwMode="auto">
            <a:xfrm>
              <a:off x="827584" y="3042970"/>
              <a:ext cx="466912" cy="46868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da-DK" sz="142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7"/>
            <p:cNvSpPr>
              <a:spLocks noEditPoints="1"/>
            </p:cNvSpPr>
            <p:nvPr/>
          </p:nvSpPr>
          <p:spPr bwMode="auto">
            <a:xfrm>
              <a:off x="1226260" y="3382973"/>
              <a:ext cx="332082" cy="334059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da-DK" sz="142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52865" y="4821283"/>
            <a:ext cx="1684469" cy="907821"/>
            <a:chOff x="710462" y="4437112"/>
            <a:chExt cx="2054324" cy="1106750"/>
          </a:xfrm>
        </p:grpSpPr>
        <p:grpSp>
          <p:nvGrpSpPr>
            <p:cNvPr id="23" name="组合 22"/>
            <p:cNvGrpSpPr/>
            <p:nvPr/>
          </p:nvGrpSpPr>
          <p:grpSpPr>
            <a:xfrm>
              <a:off x="710462" y="4437112"/>
              <a:ext cx="2054324" cy="1106750"/>
              <a:chOff x="717476" y="1291449"/>
              <a:chExt cx="2054324" cy="110675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425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03649" y="1609637"/>
                <a:ext cx="1368151" cy="51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产业布局</a:t>
                </a:r>
              </a:p>
            </p:txBody>
          </p:sp>
        </p:grpSp>
        <p:sp>
          <p:nvSpPr>
            <p:cNvPr id="24" name="Freeform 41"/>
            <p:cNvSpPr>
              <a:spLocks noEditPoints="1"/>
            </p:cNvSpPr>
            <p:nvPr/>
          </p:nvSpPr>
          <p:spPr bwMode="auto">
            <a:xfrm>
              <a:off x="827584" y="4743250"/>
              <a:ext cx="615527" cy="494474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142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333450"/>
            <a:ext cx="3492487" cy="432279"/>
            <a:chOff x="-1" y="339502"/>
            <a:chExt cx="3491881" cy="360040"/>
          </a:xfrm>
        </p:grpSpPr>
        <p:sp>
          <p:nvSpPr>
            <p:cNvPr id="33" name="五边形 32"/>
            <p:cNvSpPr/>
            <p:nvPr/>
          </p:nvSpPr>
          <p:spPr>
            <a:xfrm>
              <a:off x="-1" y="339502"/>
              <a:ext cx="3059833" cy="3600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4" name="燕尾形 33"/>
            <p:cNvSpPr/>
            <p:nvPr/>
          </p:nvSpPr>
          <p:spPr>
            <a:xfrm>
              <a:off x="2967459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燕尾形 34"/>
            <p:cNvSpPr/>
            <p:nvPr/>
          </p:nvSpPr>
          <p:spPr>
            <a:xfrm>
              <a:off x="3183483" y="339502"/>
              <a:ext cx="308397" cy="360040"/>
            </a:xfrm>
            <a:prstGeom prst="chevron">
              <a:avLst>
                <a:gd name="adj" fmla="val 605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五边形 35"/>
          <p:cNvSpPr/>
          <p:nvPr/>
        </p:nvSpPr>
        <p:spPr>
          <a:xfrm>
            <a:off x="1" y="905777"/>
            <a:ext cx="1601560" cy="35852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/>
        </p:nvSpPr>
        <p:spPr>
          <a:xfrm>
            <a:off x="0" y="941946"/>
            <a:ext cx="1493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合并光明前景</a:t>
            </a:r>
          </a:p>
        </p:txBody>
      </p:sp>
      <p:sp>
        <p:nvSpPr>
          <p:cNvPr id="38" name="标题 1"/>
          <p:cNvSpPr txBox="1">
            <a:spLocks/>
          </p:cNvSpPr>
          <p:nvPr/>
        </p:nvSpPr>
        <p:spPr>
          <a:xfrm>
            <a:off x="-18259" y="369198"/>
            <a:ext cx="3096882" cy="360783"/>
          </a:xfrm>
          <a:prstGeom prst="rect">
            <a:avLst/>
          </a:prstGeom>
        </p:spPr>
        <p:txBody>
          <a:bodyPr lIns="91466" tIns="45732" rIns="91466" bIns="4573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1800" b="1" kern="100" dirty="0">
                <a:solidFill>
                  <a:schemeClr val="bg1"/>
                </a:solidFill>
                <a:cs typeface="Times New Roman" panose="02020603050405020304" pitchFamily="18" charset="0"/>
              </a:rPr>
              <a:t>龙头强强合并，机遇与挑战</a:t>
            </a:r>
            <a:endParaRPr lang="zh-CN" altLang="zh-CN" sz="1800" b="1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71770" y="2157942"/>
            <a:ext cx="7268368" cy="3664489"/>
          </a:xfrm>
          <a:prstGeom prst="rect">
            <a:avLst/>
          </a:prstGeom>
          <a:solidFill>
            <a:schemeClr val="bg2">
              <a:alpha val="62000"/>
            </a:schemeClr>
          </a:solidFill>
          <a:ln w="2857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aphicFrame>
        <p:nvGraphicFramePr>
          <p:cNvPr id="40" name="图表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11271"/>
              </p:ext>
            </p:extLst>
          </p:nvPr>
        </p:nvGraphicFramePr>
        <p:xfrm>
          <a:off x="1295904" y="2349568"/>
          <a:ext cx="6644756" cy="322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072602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/>
      <p:bldP spid="14" grpId="0" animBg="1"/>
      <p:bldP spid="15" grpId="0"/>
      <p:bldP spid="36" grpId="0" animBg="1"/>
      <p:bldP spid="37" grpId="0"/>
      <p:bldP spid="38" grpId="0"/>
      <p:bldP spid="39" grpId="0" animBg="1"/>
      <p:bldP spid="39" grpId="1" animBg="1"/>
      <p:bldGraphic spid="40" grpId="0">
        <p:bldAsOne/>
      </p:bldGraphic>
      <p:bldGraphic spid="40" grpId="1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323">
      <a:dk1>
        <a:srgbClr val="474747"/>
      </a:dk1>
      <a:lt1>
        <a:srgbClr val="FFFFFF"/>
      </a:lt1>
      <a:dk2>
        <a:srgbClr val="7F7F7F"/>
      </a:dk2>
      <a:lt2>
        <a:srgbClr val="7F7F7F"/>
      </a:lt2>
      <a:accent1>
        <a:srgbClr val="42BAC8"/>
      </a:accent1>
      <a:accent2>
        <a:srgbClr val="277C85"/>
      </a:accent2>
      <a:accent3>
        <a:srgbClr val="D8D8D8"/>
      </a:accent3>
      <a:accent4>
        <a:srgbClr val="D8D8D8"/>
      </a:accent4>
      <a:accent5>
        <a:srgbClr val="D8D8D8"/>
      </a:accent5>
      <a:accent6>
        <a:srgbClr val="D8D8D8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1304</Words>
  <Application>Microsoft Office PowerPoint</Application>
  <PresentationFormat>自定义</PresentationFormat>
  <Paragraphs>262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 Unicode MS</vt:lpstr>
      <vt:lpstr>Swiss911 UCm BT</vt:lpstr>
      <vt:lpstr>华文黑体</vt:lpstr>
      <vt:lpstr>华文细黑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绿草家园</cp:lastModifiedBy>
  <cp:revision>413</cp:revision>
  <dcterms:modified xsi:type="dcterms:W3CDTF">2016-02-21T00:47:47Z</dcterms:modified>
</cp:coreProperties>
</file>